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2" r:id="rId1"/>
  </p:sldMasterIdLst>
  <p:notesMasterIdLst>
    <p:notesMasterId r:id="rId27"/>
  </p:notesMasterIdLst>
  <p:sldIdLst>
    <p:sldId id="256" r:id="rId2"/>
    <p:sldId id="258" r:id="rId3"/>
    <p:sldId id="259" r:id="rId4"/>
    <p:sldId id="260" r:id="rId5"/>
    <p:sldId id="261" r:id="rId6"/>
    <p:sldId id="262" r:id="rId7"/>
    <p:sldId id="263" r:id="rId8"/>
    <p:sldId id="286" r:id="rId9"/>
    <p:sldId id="264" r:id="rId10"/>
    <p:sldId id="265" r:id="rId11"/>
    <p:sldId id="266" r:id="rId12"/>
    <p:sldId id="267" r:id="rId13"/>
    <p:sldId id="268" r:id="rId14"/>
    <p:sldId id="269" r:id="rId15"/>
    <p:sldId id="270" r:id="rId16"/>
    <p:sldId id="271" r:id="rId17"/>
    <p:sldId id="287" r:id="rId18"/>
    <p:sldId id="288" r:id="rId19"/>
    <p:sldId id="273" r:id="rId20"/>
    <p:sldId id="282" r:id="rId21"/>
    <p:sldId id="274" r:id="rId22"/>
    <p:sldId id="278" r:id="rId23"/>
    <p:sldId id="280" r:id="rId24"/>
    <p:sldId id="276"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495" autoAdjust="0"/>
  </p:normalViewPr>
  <p:slideViewPr>
    <p:cSldViewPr snapToGrid="0">
      <p:cViewPr varScale="1">
        <p:scale>
          <a:sx n="107" d="100"/>
          <a:sy n="107" d="100"/>
        </p:scale>
        <p:origin x="50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8C37B0-D8B4-40E3-9595-F7B3DF127EE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AF1FA22C-616F-4522-B85E-6E7CBF1672C5}">
      <dgm:prSet phldrT="[Text]" custT="1"/>
      <dgm:spPr>
        <a:pattFill prst="trellis">
          <a:fgClr>
            <a:schemeClr val="accent1">
              <a:hueOff val="0"/>
              <a:satOff val="0"/>
              <a:lumOff val="0"/>
            </a:schemeClr>
          </a:fgClr>
          <a:bgClr>
            <a:schemeClr val="bg1"/>
          </a:bgClr>
        </a:pattFill>
      </dgm:spPr>
      <dgm:t>
        <a:bodyPr/>
        <a:lstStyle/>
        <a:p>
          <a:r>
            <a:rPr lang="en-IN" sz="2000" dirty="0" smtClean="0">
              <a:latin typeface="Avenir Book" charset="0"/>
              <a:ea typeface="Avenir Book" charset="0"/>
              <a:cs typeface="Avenir Book" charset="0"/>
            </a:rPr>
            <a:t>Lack of labour</a:t>
          </a:r>
          <a:endParaRPr lang="en-US" sz="2000" dirty="0">
            <a:latin typeface="Avenir Book" charset="0"/>
            <a:ea typeface="Avenir Book" charset="0"/>
            <a:cs typeface="Avenir Book" charset="0"/>
          </a:endParaRPr>
        </a:p>
      </dgm:t>
    </dgm:pt>
    <dgm:pt modelId="{67CE2377-7BC8-4C51-BF3C-65B20CDBFBBB}" type="parTrans" cxnId="{71C43FD4-B07D-4E19-B81D-5B4617300090}">
      <dgm:prSet/>
      <dgm:spPr/>
      <dgm:t>
        <a:bodyPr/>
        <a:lstStyle/>
        <a:p>
          <a:endParaRPr lang="en-US"/>
        </a:p>
      </dgm:t>
    </dgm:pt>
    <dgm:pt modelId="{B7A70450-7E60-4BDD-881C-FCE06BB49512}" type="sibTrans" cxnId="{71C43FD4-B07D-4E19-B81D-5B4617300090}">
      <dgm:prSet custT="1"/>
      <dgm:spPr>
        <a:pattFill prst="pct75">
          <a:fgClr>
            <a:schemeClr val="accent1">
              <a:hueOff val="0"/>
              <a:satOff val="0"/>
              <a:lumOff val="0"/>
            </a:schemeClr>
          </a:fgClr>
          <a:bgClr>
            <a:schemeClr val="bg1"/>
          </a:bgClr>
        </a:pattFill>
      </dgm:spPr>
      <dgm:t>
        <a:bodyPr/>
        <a:lstStyle/>
        <a:p>
          <a:r>
            <a:rPr lang="en-IN" sz="1800" dirty="0" smtClean="0">
              <a:latin typeface="Avenir Book" charset="0"/>
              <a:ea typeface="Avenir Book" charset="0"/>
              <a:cs typeface="Avenir Book" charset="0"/>
            </a:rPr>
            <a:t>Delay in performance</a:t>
          </a:r>
          <a:endParaRPr lang="en-US" sz="1800" dirty="0">
            <a:latin typeface="Avenir Book" charset="0"/>
            <a:ea typeface="Avenir Book" charset="0"/>
            <a:cs typeface="Avenir Book" charset="0"/>
          </a:endParaRPr>
        </a:p>
      </dgm:t>
    </dgm:pt>
    <dgm:pt modelId="{9928CAA2-D85E-4587-85A4-3D4FEF38B85D}">
      <dgm:prSet phldrT="[Text]"/>
      <dgm:spPr/>
      <dgm:t>
        <a:bodyPr/>
        <a:lstStyle/>
        <a:p>
          <a:endParaRPr lang="en-US" dirty="0"/>
        </a:p>
      </dgm:t>
    </dgm:pt>
    <dgm:pt modelId="{AB9277A1-0404-4B74-993F-9A26941D72DE}" type="parTrans" cxnId="{21CCE722-3331-42B8-821B-91758F0FA6E5}">
      <dgm:prSet/>
      <dgm:spPr/>
      <dgm:t>
        <a:bodyPr/>
        <a:lstStyle/>
        <a:p>
          <a:endParaRPr lang="en-US"/>
        </a:p>
      </dgm:t>
    </dgm:pt>
    <dgm:pt modelId="{99DBA069-0CF6-4532-BADB-A42808169C1F}" type="sibTrans" cxnId="{21CCE722-3331-42B8-821B-91758F0FA6E5}">
      <dgm:prSet/>
      <dgm:spPr/>
      <dgm:t>
        <a:bodyPr/>
        <a:lstStyle/>
        <a:p>
          <a:endParaRPr lang="en-US"/>
        </a:p>
      </dgm:t>
    </dgm:pt>
    <dgm:pt modelId="{9BAFCF0E-2304-4A64-834A-571C01D4D81E}">
      <dgm:prSet phldrT="[Text]" custT="1"/>
      <dgm:spPr>
        <a:pattFill prst="pct80">
          <a:fgClr>
            <a:schemeClr val="accent1">
              <a:hueOff val="0"/>
              <a:satOff val="0"/>
              <a:lumOff val="0"/>
            </a:schemeClr>
          </a:fgClr>
          <a:bgClr>
            <a:schemeClr val="bg1"/>
          </a:bgClr>
        </a:pattFill>
      </dgm:spPr>
      <dgm:t>
        <a:bodyPr/>
        <a:lstStyle/>
        <a:p>
          <a:r>
            <a:rPr lang="en-IN" sz="2000" dirty="0" smtClean="0">
              <a:solidFill>
                <a:schemeClr val="bg1"/>
              </a:solidFill>
              <a:latin typeface="Avenir Book" charset="0"/>
              <a:ea typeface="Avenir Book" charset="0"/>
              <a:cs typeface="Avenir Book" charset="0"/>
            </a:rPr>
            <a:t>Cash flow issues</a:t>
          </a:r>
          <a:endParaRPr lang="en-US" sz="2000" dirty="0">
            <a:solidFill>
              <a:schemeClr val="bg1"/>
            </a:solidFill>
            <a:latin typeface="Avenir Book" charset="0"/>
            <a:ea typeface="Avenir Book" charset="0"/>
            <a:cs typeface="Avenir Book" charset="0"/>
          </a:endParaRPr>
        </a:p>
      </dgm:t>
    </dgm:pt>
    <dgm:pt modelId="{06257C1E-B977-411F-AF1A-96B53EBDDCBD}" type="parTrans" cxnId="{37DBA098-31E6-4FFD-BD7C-AA05F50ED171}">
      <dgm:prSet/>
      <dgm:spPr/>
      <dgm:t>
        <a:bodyPr/>
        <a:lstStyle/>
        <a:p>
          <a:endParaRPr lang="en-US"/>
        </a:p>
      </dgm:t>
    </dgm:pt>
    <dgm:pt modelId="{F79E3429-65F7-465C-AA2D-CE8A45796695}" type="sibTrans" cxnId="{37DBA098-31E6-4FFD-BD7C-AA05F50ED171}">
      <dgm:prSet custT="1"/>
      <dgm:spPr>
        <a:pattFill prst="pct90">
          <a:fgClr>
            <a:schemeClr val="accent1">
              <a:hueOff val="0"/>
              <a:satOff val="0"/>
              <a:lumOff val="0"/>
            </a:schemeClr>
          </a:fgClr>
          <a:bgClr>
            <a:schemeClr val="bg1"/>
          </a:bgClr>
        </a:pattFill>
      </dgm:spPr>
      <dgm:t>
        <a:bodyPr/>
        <a:lstStyle/>
        <a:p>
          <a:endParaRPr lang="en-US" sz="1600" dirty="0" smtClean="0"/>
        </a:p>
        <a:p>
          <a:r>
            <a:rPr lang="en-IN" sz="1800" dirty="0" smtClean="0">
              <a:latin typeface="Avenir Book" charset="0"/>
              <a:ea typeface="Avenir Book" charset="0"/>
              <a:cs typeface="Avenir Book" charset="0"/>
            </a:rPr>
            <a:t>Impossibility of performance</a:t>
          </a:r>
          <a:endParaRPr lang="en-US" sz="1800" dirty="0">
            <a:latin typeface="Avenir Book" charset="0"/>
            <a:ea typeface="Avenir Book" charset="0"/>
            <a:cs typeface="Avenir Book" charset="0"/>
          </a:endParaRPr>
        </a:p>
      </dgm:t>
    </dgm:pt>
    <dgm:pt modelId="{23F73121-A9C3-4869-940D-3F6500FAEBF8}">
      <dgm:prSet phldrT="[Text]" custT="1"/>
      <dgm:spPr>
        <a:pattFill prst="pct90">
          <a:fgClr>
            <a:schemeClr val="accent1">
              <a:lumMod val="40000"/>
              <a:lumOff val="60000"/>
            </a:schemeClr>
          </a:fgClr>
          <a:bgClr>
            <a:schemeClr val="bg1"/>
          </a:bgClr>
        </a:pattFill>
      </dgm:spPr>
      <dgm:t>
        <a:bodyPr/>
        <a:lstStyle/>
        <a:p>
          <a:pPr marL="0" indent="0" algn="ctr"/>
          <a:r>
            <a:rPr lang="en-IN" sz="2000" dirty="0" smtClean="0">
              <a:solidFill>
                <a:schemeClr val="accent1">
                  <a:lumMod val="75000"/>
                </a:schemeClr>
              </a:solidFill>
              <a:latin typeface="Avenir Book" charset="0"/>
              <a:ea typeface="Avenir Book" charset="0"/>
              <a:cs typeface="Avenir Book" charset="0"/>
            </a:rPr>
            <a:t>M&amp;A Issues</a:t>
          </a:r>
          <a:endParaRPr lang="en-US" sz="2000" dirty="0">
            <a:solidFill>
              <a:schemeClr val="accent1">
                <a:lumMod val="75000"/>
              </a:schemeClr>
            </a:solidFill>
            <a:latin typeface="Avenir Book" charset="0"/>
            <a:ea typeface="Avenir Book" charset="0"/>
            <a:cs typeface="Avenir Book" charset="0"/>
          </a:endParaRPr>
        </a:p>
      </dgm:t>
    </dgm:pt>
    <dgm:pt modelId="{CC7B8730-7FFA-4143-9CC0-FE25B3B3B009}" type="parTrans" cxnId="{15E51617-EFAD-4B0C-A580-8004E4445C8E}">
      <dgm:prSet/>
      <dgm:spPr/>
      <dgm:t>
        <a:bodyPr/>
        <a:lstStyle/>
        <a:p>
          <a:endParaRPr lang="en-US"/>
        </a:p>
      </dgm:t>
    </dgm:pt>
    <dgm:pt modelId="{1C040ECD-2E5C-4980-AC33-0FE8F4369BD3}" type="sibTrans" cxnId="{15E51617-EFAD-4B0C-A580-8004E4445C8E}">
      <dgm:prSet/>
      <dgm:spPr/>
      <dgm:t>
        <a:bodyPr/>
        <a:lstStyle/>
        <a:p>
          <a:endParaRPr lang="en-US"/>
        </a:p>
      </dgm:t>
    </dgm:pt>
    <dgm:pt modelId="{1E1BC18E-3636-46A0-8BA6-E561FCB4CDA9}">
      <dgm:prSet phldrT="[Text]" custT="1"/>
      <dgm:spPr>
        <a:pattFill prst="pct60">
          <a:fgClr>
            <a:schemeClr val="accent1">
              <a:hueOff val="0"/>
              <a:satOff val="0"/>
              <a:lumOff val="0"/>
            </a:schemeClr>
          </a:fgClr>
          <a:bgClr>
            <a:schemeClr val="bg1"/>
          </a:bgClr>
        </a:pattFill>
      </dgm:spPr>
      <dgm:t>
        <a:bodyPr/>
        <a:lstStyle/>
        <a:p>
          <a:r>
            <a:rPr lang="en-IN" sz="2000" dirty="0" smtClean="0">
              <a:latin typeface="Avenir Book" charset="0"/>
              <a:ea typeface="Avenir Book" charset="0"/>
              <a:cs typeface="Avenir Book" charset="0"/>
            </a:rPr>
            <a:t>Supply  chain disruption</a:t>
          </a:r>
          <a:endParaRPr lang="en-US" sz="2000" dirty="0">
            <a:latin typeface="Avenir Book" charset="0"/>
            <a:ea typeface="Avenir Book" charset="0"/>
            <a:cs typeface="Avenir Book" charset="0"/>
          </a:endParaRPr>
        </a:p>
      </dgm:t>
    </dgm:pt>
    <dgm:pt modelId="{71AE1004-4DAF-4A3C-8C2F-BFFB43F67B99}" type="parTrans" cxnId="{9005BD63-101F-4E3C-9052-DA493D553656}">
      <dgm:prSet/>
      <dgm:spPr/>
      <dgm:t>
        <a:bodyPr/>
        <a:lstStyle/>
        <a:p>
          <a:endParaRPr lang="en-US"/>
        </a:p>
      </dgm:t>
    </dgm:pt>
    <dgm:pt modelId="{D08E8EA8-0802-41DD-9E2A-13C87D6469DF}" type="sibTrans" cxnId="{9005BD63-101F-4E3C-9052-DA493D553656}">
      <dgm:prSet custT="1"/>
      <dgm:spPr>
        <a:pattFill prst="pct75">
          <a:fgClr>
            <a:schemeClr val="accent1">
              <a:hueOff val="0"/>
              <a:satOff val="0"/>
              <a:lumOff val="0"/>
            </a:schemeClr>
          </a:fgClr>
          <a:bgClr>
            <a:schemeClr val="bg1"/>
          </a:bgClr>
        </a:pattFill>
      </dgm:spPr>
      <dgm:t>
        <a:bodyPr/>
        <a:lstStyle/>
        <a:p>
          <a:r>
            <a:rPr lang="en-IN" sz="2000" dirty="0" smtClean="0">
              <a:latin typeface="Avenir Book" charset="0"/>
              <a:ea typeface="Avenir Book" charset="0"/>
              <a:cs typeface="Avenir Book" charset="0"/>
            </a:rPr>
            <a:t>Payment issues</a:t>
          </a:r>
          <a:endParaRPr lang="en-US" sz="2000" dirty="0">
            <a:latin typeface="Avenir Book" charset="0"/>
            <a:ea typeface="Avenir Book" charset="0"/>
            <a:cs typeface="Avenir Book" charset="0"/>
          </a:endParaRPr>
        </a:p>
      </dgm:t>
    </dgm:pt>
    <dgm:pt modelId="{57A4363E-8A7A-4D5E-B824-99437BE1EDA7}" type="pres">
      <dgm:prSet presAssocID="{FC8C37B0-D8B4-40E3-9595-F7B3DF127EE6}" presName="Name0" presStyleCnt="0">
        <dgm:presLayoutVars>
          <dgm:chMax/>
          <dgm:chPref/>
          <dgm:dir/>
          <dgm:animLvl val="lvl"/>
        </dgm:presLayoutVars>
      </dgm:prSet>
      <dgm:spPr/>
      <dgm:t>
        <a:bodyPr/>
        <a:lstStyle/>
        <a:p>
          <a:endParaRPr lang="en-US"/>
        </a:p>
      </dgm:t>
    </dgm:pt>
    <dgm:pt modelId="{5510CA21-AF9E-4D05-A96E-A637DF0CB03E}" type="pres">
      <dgm:prSet presAssocID="{AF1FA22C-616F-4522-B85E-6E7CBF1672C5}" presName="composite" presStyleCnt="0"/>
      <dgm:spPr/>
    </dgm:pt>
    <dgm:pt modelId="{FD046524-12B5-429F-BEA2-011285579284}" type="pres">
      <dgm:prSet presAssocID="{AF1FA22C-616F-4522-B85E-6E7CBF1672C5}" presName="Parent1" presStyleLbl="node1" presStyleIdx="0" presStyleCnt="6" custScaleX="123392" custLinFactNeighborX="24414" custLinFactNeighborY="-68">
        <dgm:presLayoutVars>
          <dgm:chMax val="1"/>
          <dgm:chPref val="1"/>
          <dgm:bulletEnabled val="1"/>
        </dgm:presLayoutVars>
      </dgm:prSet>
      <dgm:spPr>
        <a:prstGeom prst="ellipse">
          <a:avLst/>
        </a:prstGeom>
      </dgm:spPr>
      <dgm:t>
        <a:bodyPr/>
        <a:lstStyle/>
        <a:p>
          <a:endParaRPr lang="en-US"/>
        </a:p>
      </dgm:t>
    </dgm:pt>
    <dgm:pt modelId="{F466CC06-210C-46EF-AABF-2D90D81B1851}" type="pres">
      <dgm:prSet presAssocID="{AF1FA22C-616F-4522-B85E-6E7CBF1672C5}" presName="Childtext1" presStyleLbl="revTx" presStyleIdx="0" presStyleCnt="3">
        <dgm:presLayoutVars>
          <dgm:chMax val="0"/>
          <dgm:chPref val="0"/>
          <dgm:bulletEnabled val="1"/>
        </dgm:presLayoutVars>
      </dgm:prSet>
      <dgm:spPr/>
      <dgm:t>
        <a:bodyPr/>
        <a:lstStyle/>
        <a:p>
          <a:endParaRPr lang="en-US"/>
        </a:p>
      </dgm:t>
    </dgm:pt>
    <dgm:pt modelId="{EE984828-94D3-4621-BCF0-BCF4DD28FD01}" type="pres">
      <dgm:prSet presAssocID="{AF1FA22C-616F-4522-B85E-6E7CBF1672C5}" presName="BalanceSpacing" presStyleCnt="0"/>
      <dgm:spPr/>
    </dgm:pt>
    <dgm:pt modelId="{D1F5ECED-52F8-4CF0-B6E2-FC2EFFB926D1}" type="pres">
      <dgm:prSet presAssocID="{AF1FA22C-616F-4522-B85E-6E7CBF1672C5}" presName="BalanceSpacing1" presStyleCnt="0"/>
      <dgm:spPr/>
    </dgm:pt>
    <dgm:pt modelId="{3578D8CC-9C2A-49F5-B162-A36BE69D4B2E}" type="pres">
      <dgm:prSet presAssocID="{B7A70450-7E60-4BDD-881C-FCE06BB49512}" presName="Accent1Text" presStyleLbl="node1" presStyleIdx="1" presStyleCnt="6" custScaleX="123473" custLinFactNeighborX="-7947" custLinFactNeighborY="-6146"/>
      <dgm:spPr>
        <a:prstGeom prst="ellipse">
          <a:avLst/>
        </a:prstGeom>
      </dgm:spPr>
      <dgm:t>
        <a:bodyPr/>
        <a:lstStyle/>
        <a:p>
          <a:endParaRPr lang="en-US"/>
        </a:p>
      </dgm:t>
    </dgm:pt>
    <dgm:pt modelId="{8FB4652B-74BA-431B-BC05-A326FEB05C5A}" type="pres">
      <dgm:prSet presAssocID="{B7A70450-7E60-4BDD-881C-FCE06BB49512}" presName="spaceBetweenRectangles" presStyleCnt="0"/>
      <dgm:spPr/>
    </dgm:pt>
    <dgm:pt modelId="{E246D8BF-EF62-4AA2-9DC6-C4DFEE2C229F}" type="pres">
      <dgm:prSet presAssocID="{9BAFCF0E-2304-4A64-834A-571C01D4D81E}" presName="composite" presStyleCnt="0"/>
      <dgm:spPr/>
    </dgm:pt>
    <dgm:pt modelId="{A8DD031B-F8A7-4058-903F-2D381DC432F3}" type="pres">
      <dgm:prSet presAssocID="{9BAFCF0E-2304-4A64-834A-571C01D4D81E}" presName="Parent1" presStyleLbl="node1" presStyleIdx="2" presStyleCnt="6" custScaleX="119640" custLinFactNeighborX="8830" custLinFactNeighborY="2305">
        <dgm:presLayoutVars>
          <dgm:chMax val="1"/>
          <dgm:chPref val="1"/>
          <dgm:bulletEnabled val="1"/>
        </dgm:presLayoutVars>
      </dgm:prSet>
      <dgm:spPr>
        <a:prstGeom prst="ellipse">
          <a:avLst/>
        </a:prstGeom>
      </dgm:spPr>
      <dgm:t>
        <a:bodyPr/>
        <a:lstStyle/>
        <a:p>
          <a:endParaRPr lang="en-US"/>
        </a:p>
      </dgm:t>
    </dgm:pt>
    <dgm:pt modelId="{F644548D-1B23-4FEC-984E-806845358E24}" type="pres">
      <dgm:prSet presAssocID="{9BAFCF0E-2304-4A64-834A-571C01D4D81E}" presName="Childtext1" presStyleLbl="revTx" presStyleIdx="1" presStyleCnt="3" custScaleX="99082" custScaleY="170711" custLinFactNeighborX="-22050" custLinFactNeighborY="1280">
        <dgm:presLayoutVars>
          <dgm:chMax val="0"/>
          <dgm:chPref val="0"/>
          <dgm:bulletEnabled val="1"/>
        </dgm:presLayoutVars>
      </dgm:prSet>
      <dgm:spPr>
        <a:prstGeom prst="ellipse">
          <a:avLst/>
        </a:prstGeom>
      </dgm:spPr>
      <dgm:t>
        <a:bodyPr/>
        <a:lstStyle/>
        <a:p>
          <a:endParaRPr lang="en-US"/>
        </a:p>
      </dgm:t>
    </dgm:pt>
    <dgm:pt modelId="{52CD528A-F1BF-41EB-B0E0-EFEBC9918BED}" type="pres">
      <dgm:prSet presAssocID="{9BAFCF0E-2304-4A64-834A-571C01D4D81E}" presName="BalanceSpacing" presStyleCnt="0"/>
      <dgm:spPr/>
    </dgm:pt>
    <dgm:pt modelId="{5D793AB5-2460-428D-93EC-D92FC54E8D81}" type="pres">
      <dgm:prSet presAssocID="{9BAFCF0E-2304-4A64-834A-571C01D4D81E}" presName="BalanceSpacing1" presStyleCnt="0"/>
      <dgm:spPr/>
    </dgm:pt>
    <dgm:pt modelId="{58971083-C86B-4C96-B875-AB524051C516}" type="pres">
      <dgm:prSet presAssocID="{F79E3429-65F7-465C-AA2D-CE8A45796695}" presName="Accent1Text" presStyleLbl="node1" presStyleIdx="3" presStyleCnt="6" custScaleX="120856" custLinFactNeighborX="54746"/>
      <dgm:spPr>
        <a:prstGeom prst="ellipse">
          <a:avLst/>
        </a:prstGeom>
      </dgm:spPr>
      <dgm:t>
        <a:bodyPr/>
        <a:lstStyle/>
        <a:p>
          <a:endParaRPr lang="en-US"/>
        </a:p>
      </dgm:t>
    </dgm:pt>
    <dgm:pt modelId="{B2DC9AD1-420F-4AFB-A3C9-393A051F0285}" type="pres">
      <dgm:prSet presAssocID="{F79E3429-65F7-465C-AA2D-CE8A45796695}" presName="spaceBetweenRectangles" presStyleCnt="0"/>
      <dgm:spPr/>
    </dgm:pt>
    <dgm:pt modelId="{34047C28-13CF-4A87-9CDD-2A3F5588D9A4}" type="pres">
      <dgm:prSet presAssocID="{1E1BC18E-3636-46A0-8BA6-E561FCB4CDA9}" presName="composite" presStyleCnt="0"/>
      <dgm:spPr/>
    </dgm:pt>
    <dgm:pt modelId="{DA741694-BD58-449F-8AC5-D00C5B802BB2}" type="pres">
      <dgm:prSet presAssocID="{1E1BC18E-3636-46A0-8BA6-E561FCB4CDA9}" presName="Parent1" presStyleLbl="node1" presStyleIdx="4" presStyleCnt="6" custScaleX="126501" custLinFactNeighborX="33554" custLinFactNeighborY="68">
        <dgm:presLayoutVars>
          <dgm:chMax val="1"/>
          <dgm:chPref val="1"/>
          <dgm:bulletEnabled val="1"/>
        </dgm:presLayoutVars>
      </dgm:prSet>
      <dgm:spPr>
        <a:prstGeom prst="ellipse">
          <a:avLst/>
        </a:prstGeom>
      </dgm:spPr>
      <dgm:t>
        <a:bodyPr/>
        <a:lstStyle/>
        <a:p>
          <a:endParaRPr lang="en-US"/>
        </a:p>
      </dgm:t>
    </dgm:pt>
    <dgm:pt modelId="{B565FC10-0DD8-4358-A3DF-AE2A08B64763}" type="pres">
      <dgm:prSet presAssocID="{1E1BC18E-3636-46A0-8BA6-E561FCB4CDA9}" presName="Childtext1" presStyleLbl="revTx" presStyleIdx="2" presStyleCnt="3" custScaleY="114826">
        <dgm:presLayoutVars>
          <dgm:chMax val="0"/>
          <dgm:chPref val="0"/>
          <dgm:bulletEnabled val="1"/>
        </dgm:presLayoutVars>
      </dgm:prSet>
      <dgm:spPr>
        <a:prstGeom prst="heptagon">
          <a:avLst/>
        </a:prstGeom>
      </dgm:spPr>
      <dgm:t>
        <a:bodyPr/>
        <a:lstStyle/>
        <a:p>
          <a:endParaRPr lang="en-US"/>
        </a:p>
      </dgm:t>
    </dgm:pt>
    <dgm:pt modelId="{67CA1364-B299-47A9-BE17-249A930573FB}" type="pres">
      <dgm:prSet presAssocID="{1E1BC18E-3636-46A0-8BA6-E561FCB4CDA9}" presName="BalanceSpacing" presStyleCnt="0"/>
      <dgm:spPr/>
    </dgm:pt>
    <dgm:pt modelId="{44563B77-BB47-4327-B9AC-99C367A351C5}" type="pres">
      <dgm:prSet presAssocID="{1E1BC18E-3636-46A0-8BA6-E561FCB4CDA9}" presName="BalanceSpacing1" presStyleCnt="0"/>
      <dgm:spPr/>
    </dgm:pt>
    <dgm:pt modelId="{29523835-FD9F-449B-A0B0-3A6CE9D5FBF4}" type="pres">
      <dgm:prSet presAssocID="{D08E8EA8-0802-41DD-9E2A-13C87D6469DF}" presName="Accent1Text" presStyleLbl="node1" presStyleIdx="5" presStyleCnt="6" custScaleX="121822" custLinFactNeighborX="-15011" custLinFactNeighborY="4677"/>
      <dgm:spPr>
        <a:prstGeom prst="ellipse">
          <a:avLst/>
        </a:prstGeom>
      </dgm:spPr>
      <dgm:t>
        <a:bodyPr/>
        <a:lstStyle/>
        <a:p>
          <a:endParaRPr lang="en-US"/>
        </a:p>
      </dgm:t>
    </dgm:pt>
  </dgm:ptLst>
  <dgm:cxnLst>
    <dgm:cxn modelId="{5C91467D-06F2-42BA-9491-CCA5CEA52BD1}" type="presOf" srcId="{9928CAA2-D85E-4587-85A4-3D4FEF38B85D}" destId="{F466CC06-210C-46EF-AABF-2D90D81B1851}" srcOrd="0" destOrd="0" presId="urn:microsoft.com/office/officeart/2008/layout/AlternatingHexagons"/>
    <dgm:cxn modelId="{D8DE9397-931A-4EC9-8135-3D245C9BDB7A}" type="presOf" srcId="{1E1BC18E-3636-46A0-8BA6-E561FCB4CDA9}" destId="{DA741694-BD58-449F-8AC5-D00C5B802BB2}" srcOrd="0" destOrd="0" presId="urn:microsoft.com/office/officeart/2008/layout/AlternatingHexagons"/>
    <dgm:cxn modelId="{1000FB78-7F4D-42CA-B980-228C4507EE1F}" type="presOf" srcId="{F79E3429-65F7-465C-AA2D-CE8A45796695}" destId="{58971083-C86B-4C96-B875-AB524051C516}" srcOrd="0" destOrd="0" presId="urn:microsoft.com/office/officeart/2008/layout/AlternatingHexagons"/>
    <dgm:cxn modelId="{66FDD7F0-262D-47F6-A507-65E4900B7535}" type="presOf" srcId="{D08E8EA8-0802-41DD-9E2A-13C87D6469DF}" destId="{29523835-FD9F-449B-A0B0-3A6CE9D5FBF4}" srcOrd="0" destOrd="0" presId="urn:microsoft.com/office/officeart/2008/layout/AlternatingHexagons"/>
    <dgm:cxn modelId="{9005BD63-101F-4E3C-9052-DA493D553656}" srcId="{FC8C37B0-D8B4-40E3-9595-F7B3DF127EE6}" destId="{1E1BC18E-3636-46A0-8BA6-E561FCB4CDA9}" srcOrd="2" destOrd="0" parTransId="{71AE1004-4DAF-4A3C-8C2F-BFFB43F67B99}" sibTransId="{D08E8EA8-0802-41DD-9E2A-13C87D6469DF}"/>
    <dgm:cxn modelId="{71C43FD4-B07D-4E19-B81D-5B4617300090}" srcId="{FC8C37B0-D8B4-40E3-9595-F7B3DF127EE6}" destId="{AF1FA22C-616F-4522-B85E-6E7CBF1672C5}" srcOrd="0" destOrd="0" parTransId="{67CE2377-7BC8-4C51-BF3C-65B20CDBFBBB}" sibTransId="{B7A70450-7E60-4BDD-881C-FCE06BB49512}"/>
    <dgm:cxn modelId="{37DBA098-31E6-4FFD-BD7C-AA05F50ED171}" srcId="{FC8C37B0-D8B4-40E3-9595-F7B3DF127EE6}" destId="{9BAFCF0E-2304-4A64-834A-571C01D4D81E}" srcOrd="1" destOrd="0" parTransId="{06257C1E-B977-411F-AF1A-96B53EBDDCBD}" sibTransId="{F79E3429-65F7-465C-AA2D-CE8A45796695}"/>
    <dgm:cxn modelId="{61975890-17BA-4FE4-8B84-8FCC33B012B9}" type="presOf" srcId="{B7A70450-7E60-4BDD-881C-FCE06BB49512}" destId="{3578D8CC-9C2A-49F5-B162-A36BE69D4B2E}" srcOrd="0" destOrd="0" presId="urn:microsoft.com/office/officeart/2008/layout/AlternatingHexagons"/>
    <dgm:cxn modelId="{3AAF531F-285F-408F-87E4-4F5157CE201D}" type="presOf" srcId="{FC8C37B0-D8B4-40E3-9595-F7B3DF127EE6}" destId="{57A4363E-8A7A-4D5E-B824-99437BE1EDA7}" srcOrd="0" destOrd="0" presId="urn:microsoft.com/office/officeart/2008/layout/AlternatingHexagons"/>
    <dgm:cxn modelId="{63188376-16C3-46F9-AF12-BFD9B9AF0BBE}" type="presOf" srcId="{23F73121-A9C3-4869-940D-3F6500FAEBF8}" destId="{F644548D-1B23-4FEC-984E-806845358E24}" srcOrd="0" destOrd="0" presId="urn:microsoft.com/office/officeart/2008/layout/AlternatingHexagons"/>
    <dgm:cxn modelId="{B689640E-56C7-4000-B7F1-7740CF2CC2BA}" type="presOf" srcId="{9BAFCF0E-2304-4A64-834A-571C01D4D81E}" destId="{A8DD031B-F8A7-4058-903F-2D381DC432F3}" srcOrd="0" destOrd="0" presId="urn:microsoft.com/office/officeart/2008/layout/AlternatingHexagons"/>
    <dgm:cxn modelId="{672BBA1A-6C82-46D8-9896-5EC73F5090A7}" type="presOf" srcId="{AF1FA22C-616F-4522-B85E-6E7CBF1672C5}" destId="{FD046524-12B5-429F-BEA2-011285579284}" srcOrd="0" destOrd="0" presId="urn:microsoft.com/office/officeart/2008/layout/AlternatingHexagons"/>
    <dgm:cxn modelId="{21CCE722-3331-42B8-821B-91758F0FA6E5}" srcId="{AF1FA22C-616F-4522-B85E-6E7CBF1672C5}" destId="{9928CAA2-D85E-4587-85A4-3D4FEF38B85D}" srcOrd="0" destOrd="0" parTransId="{AB9277A1-0404-4B74-993F-9A26941D72DE}" sibTransId="{99DBA069-0CF6-4532-BADB-A42808169C1F}"/>
    <dgm:cxn modelId="{15E51617-EFAD-4B0C-A580-8004E4445C8E}" srcId="{9BAFCF0E-2304-4A64-834A-571C01D4D81E}" destId="{23F73121-A9C3-4869-940D-3F6500FAEBF8}" srcOrd="0" destOrd="0" parTransId="{CC7B8730-7FFA-4143-9CC0-FE25B3B3B009}" sibTransId="{1C040ECD-2E5C-4980-AC33-0FE8F4369BD3}"/>
    <dgm:cxn modelId="{1117D271-69C0-4FAB-8A7A-54E4C3C930A3}" type="presParOf" srcId="{57A4363E-8A7A-4D5E-B824-99437BE1EDA7}" destId="{5510CA21-AF9E-4D05-A96E-A637DF0CB03E}" srcOrd="0" destOrd="0" presId="urn:microsoft.com/office/officeart/2008/layout/AlternatingHexagons"/>
    <dgm:cxn modelId="{51D7DE15-5EC8-4DA8-9226-923FD81E0E83}" type="presParOf" srcId="{5510CA21-AF9E-4D05-A96E-A637DF0CB03E}" destId="{FD046524-12B5-429F-BEA2-011285579284}" srcOrd="0" destOrd="0" presId="urn:microsoft.com/office/officeart/2008/layout/AlternatingHexagons"/>
    <dgm:cxn modelId="{D579A90C-7FB0-453E-B14B-27DC8CCC2FFA}" type="presParOf" srcId="{5510CA21-AF9E-4D05-A96E-A637DF0CB03E}" destId="{F466CC06-210C-46EF-AABF-2D90D81B1851}" srcOrd="1" destOrd="0" presId="urn:microsoft.com/office/officeart/2008/layout/AlternatingHexagons"/>
    <dgm:cxn modelId="{35E65F80-7AAD-4AF6-AD99-2BB55D9D21FB}" type="presParOf" srcId="{5510CA21-AF9E-4D05-A96E-A637DF0CB03E}" destId="{EE984828-94D3-4621-BCF0-BCF4DD28FD01}" srcOrd="2" destOrd="0" presId="urn:microsoft.com/office/officeart/2008/layout/AlternatingHexagons"/>
    <dgm:cxn modelId="{88202977-8CAD-4C79-BB38-AF1982FB8879}" type="presParOf" srcId="{5510CA21-AF9E-4D05-A96E-A637DF0CB03E}" destId="{D1F5ECED-52F8-4CF0-B6E2-FC2EFFB926D1}" srcOrd="3" destOrd="0" presId="urn:microsoft.com/office/officeart/2008/layout/AlternatingHexagons"/>
    <dgm:cxn modelId="{416DE76B-2D3B-4F4F-AB9F-6778CC93C639}" type="presParOf" srcId="{5510CA21-AF9E-4D05-A96E-A637DF0CB03E}" destId="{3578D8CC-9C2A-49F5-B162-A36BE69D4B2E}" srcOrd="4" destOrd="0" presId="urn:microsoft.com/office/officeart/2008/layout/AlternatingHexagons"/>
    <dgm:cxn modelId="{82B03EBC-84E8-4A74-9DF1-820A678C54E7}" type="presParOf" srcId="{57A4363E-8A7A-4D5E-B824-99437BE1EDA7}" destId="{8FB4652B-74BA-431B-BC05-A326FEB05C5A}" srcOrd="1" destOrd="0" presId="urn:microsoft.com/office/officeart/2008/layout/AlternatingHexagons"/>
    <dgm:cxn modelId="{2BD12CA2-0FE0-47C9-93E5-A5F373757553}" type="presParOf" srcId="{57A4363E-8A7A-4D5E-B824-99437BE1EDA7}" destId="{E246D8BF-EF62-4AA2-9DC6-C4DFEE2C229F}" srcOrd="2" destOrd="0" presId="urn:microsoft.com/office/officeart/2008/layout/AlternatingHexagons"/>
    <dgm:cxn modelId="{53A9AFC7-C71F-4D15-B57E-D654C929603E}" type="presParOf" srcId="{E246D8BF-EF62-4AA2-9DC6-C4DFEE2C229F}" destId="{A8DD031B-F8A7-4058-903F-2D381DC432F3}" srcOrd="0" destOrd="0" presId="urn:microsoft.com/office/officeart/2008/layout/AlternatingHexagons"/>
    <dgm:cxn modelId="{E9F71BC0-78CF-4754-8E38-7ABF7564434D}" type="presParOf" srcId="{E246D8BF-EF62-4AA2-9DC6-C4DFEE2C229F}" destId="{F644548D-1B23-4FEC-984E-806845358E24}" srcOrd="1" destOrd="0" presId="urn:microsoft.com/office/officeart/2008/layout/AlternatingHexagons"/>
    <dgm:cxn modelId="{2C4B7CEE-0639-4907-93DA-A2BD24E1CFD4}" type="presParOf" srcId="{E246D8BF-EF62-4AA2-9DC6-C4DFEE2C229F}" destId="{52CD528A-F1BF-41EB-B0E0-EFEBC9918BED}" srcOrd="2" destOrd="0" presId="urn:microsoft.com/office/officeart/2008/layout/AlternatingHexagons"/>
    <dgm:cxn modelId="{B0977D4D-3DC0-447A-B42C-0C4D6E9AFA27}" type="presParOf" srcId="{E246D8BF-EF62-4AA2-9DC6-C4DFEE2C229F}" destId="{5D793AB5-2460-428D-93EC-D92FC54E8D81}" srcOrd="3" destOrd="0" presId="urn:microsoft.com/office/officeart/2008/layout/AlternatingHexagons"/>
    <dgm:cxn modelId="{9D736544-C774-406E-A2C7-3B72558D3AAC}" type="presParOf" srcId="{E246D8BF-EF62-4AA2-9DC6-C4DFEE2C229F}" destId="{58971083-C86B-4C96-B875-AB524051C516}" srcOrd="4" destOrd="0" presId="urn:microsoft.com/office/officeart/2008/layout/AlternatingHexagons"/>
    <dgm:cxn modelId="{8DF0E0C3-7494-4BAD-8E0C-D8036B40A3CF}" type="presParOf" srcId="{57A4363E-8A7A-4D5E-B824-99437BE1EDA7}" destId="{B2DC9AD1-420F-4AFB-A3C9-393A051F0285}" srcOrd="3" destOrd="0" presId="urn:microsoft.com/office/officeart/2008/layout/AlternatingHexagons"/>
    <dgm:cxn modelId="{DB731C4B-5BFD-4D3B-927A-E8947FF4C6C1}" type="presParOf" srcId="{57A4363E-8A7A-4D5E-B824-99437BE1EDA7}" destId="{34047C28-13CF-4A87-9CDD-2A3F5588D9A4}" srcOrd="4" destOrd="0" presId="urn:microsoft.com/office/officeart/2008/layout/AlternatingHexagons"/>
    <dgm:cxn modelId="{88B1BD66-5EDF-4426-981C-288403E2824E}" type="presParOf" srcId="{34047C28-13CF-4A87-9CDD-2A3F5588D9A4}" destId="{DA741694-BD58-449F-8AC5-D00C5B802BB2}" srcOrd="0" destOrd="0" presId="urn:microsoft.com/office/officeart/2008/layout/AlternatingHexagons"/>
    <dgm:cxn modelId="{E438FE97-5C96-481C-86B9-6E469932A740}" type="presParOf" srcId="{34047C28-13CF-4A87-9CDD-2A3F5588D9A4}" destId="{B565FC10-0DD8-4358-A3DF-AE2A08B64763}" srcOrd="1" destOrd="0" presId="urn:microsoft.com/office/officeart/2008/layout/AlternatingHexagons"/>
    <dgm:cxn modelId="{374724E8-40E5-40BD-9BEA-FC282CAFA4D8}" type="presParOf" srcId="{34047C28-13CF-4A87-9CDD-2A3F5588D9A4}" destId="{67CA1364-B299-47A9-BE17-249A930573FB}" srcOrd="2" destOrd="0" presId="urn:microsoft.com/office/officeart/2008/layout/AlternatingHexagons"/>
    <dgm:cxn modelId="{0F3E91AE-58BB-44D8-988D-91E6D2FB9F37}" type="presParOf" srcId="{34047C28-13CF-4A87-9CDD-2A3F5588D9A4}" destId="{44563B77-BB47-4327-B9AC-99C367A351C5}" srcOrd="3" destOrd="0" presId="urn:microsoft.com/office/officeart/2008/layout/AlternatingHexagons"/>
    <dgm:cxn modelId="{02DFAD56-DB3C-4C74-A420-B6AF209C2882}" type="presParOf" srcId="{34047C28-13CF-4A87-9CDD-2A3F5588D9A4}" destId="{29523835-FD9F-449B-A0B0-3A6CE9D5FBF4}" srcOrd="4" destOrd="0" presId="urn:microsoft.com/office/officeart/2008/layout/AlternatingHexagon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94318C-558A-4301-9925-82872DA0A794}"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D663668F-2952-4942-840D-CB0BDD873C96}">
      <dgm:prSet phldrT="[Text]" custT="1"/>
      <dgm:spPr/>
      <dgm:t>
        <a:bodyPr/>
        <a:lstStyle/>
        <a:p>
          <a:r>
            <a:rPr lang="en-IN" sz="1400" b="1" dirty="0" smtClean="0">
              <a:solidFill>
                <a:schemeClr val="accent1"/>
              </a:solidFill>
              <a:latin typeface="Avenir Book" charset="0"/>
              <a:ea typeface="Avenir Book" charset="0"/>
              <a:cs typeface="Avenir Book" charset="0"/>
            </a:rPr>
            <a:t>Divide major</a:t>
          </a:r>
        </a:p>
        <a:p>
          <a:r>
            <a:rPr lang="en-IN" sz="1400" b="1" dirty="0" smtClean="0">
              <a:solidFill>
                <a:schemeClr val="accent1"/>
              </a:solidFill>
              <a:latin typeface="Avenir Book" charset="0"/>
              <a:ea typeface="Avenir Book" charset="0"/>
              <a:cs typeface="Avenir Book" charset="0"/>
            </a:rPr>
            <a:t> and minor</a:t>
          </a:r>
        </a:p>
        <a:p>
          <a:r>
            <a:rPr lang="en-IN" sz="1400" b="1" dirty="0" smtClean="0">
              <a:solidFill>
                <a:schemeClr val="accent1"/>
              </a:solidFill>
              <a:latin typeface="Avenir Book" charset="0"/>
              <a:ea typeface="Avenir Book" charset="0"/>
              <a:cs typeface="Avenir Book" charset="0"/>
            </a:rPr>
            <a:t>suppliers in high </a:t>
          </a:r>
        </a:p>
        <a:p>
          <a:r>
            <a:rPr lang="en-IN" sz="1400" b="1" dirty="0" smtClean="0">
              <a:solidFill>
                <a:schemeClr val="accent1"/>
              </a:solidFill>
              <a:latin typeface="Avenir Book" charset="0"/>
              <a:ea typeface="Avenir Book" charset="0"/>
              <a:cs typeface="Avenir Book" charset="0"/>
            </a:rPr>
            <a:t>risk or </a:t>
          </a:r>
        </a:p>
        <a:p>
          <a:r>
            <a:rPr lang="en-IN" sz="1400" b="1" dirty="0" smtClean="0">
              <a:solidFill>
                <a:schemeClr val="accent1"/>
              </a:solidFill>
              <a:latin typeface="Avenir Book" charset="0"/>
              <a:ea typeface="Avenir Book" charset="0"/>
              <a:cs typeface="Avenir Book" charset="0"/>
            </a:rPr>
            <a:t>otherwise</a:t>
          </a:r>
          <a:endParaRPr lang="en-US" sz="1400" dirty="0">
            <a:solidFill>
              <a:schemeClr val="accent1"/>
            </a:solidFill>
            <a:latin typeface="Avenir Book" charset="0"/>
            <a:ea typeface="Avenir Book" charset="0"/>
            <a:cs typeface="Avenir Book" charset="0"/>
          </a:endParaRPr>
        </a:p>
      </dgm:t>
    </dgm:pt>
    <dgm:pt modelId="{9D0B26F9-DBD6-4F6D-95AE-DDD6E631E912}" type="parTrans" cxnId="{2C3148C7-D37F-4E31-AA94-C121C1505653}">
      <dgm:prSet/>
      <dgm:spPr/>
      <dgm:t>
        <a:bodyPr/>
        <a:lstStyle/>
        <a:p>
          <a:endParaRPr lang="en-US"/>
        </a:p>
      </dgm:t>
    </dgm:pt>
    <dgm:pt modelId="{BE0517BC-4256-44CF-8021-F05C9642AE25}" type="sibTrans" cxnId="{2C3148C7-D37F-4E31-AA94-C121C1505653}">
      <dgm:prSet/>
      <dgm:spPr/>
      <dgm:t>
        <a:bodyPr/>
        <a:lstStyle/>
        <a:p>
          <a:endParaRPr lang="en-US"/>
        </a:p>
      </dgm:t>
    </dgm:pt>
    <dgm:pt modelId="{F341D5CB-5D26-46CE-9437-40AC53B2EAC1}">
      <dgm:prSet phldrT="[Text]"/>
      <dgm:spPr/>
      <dgm:t>
        <a:bodyPr/>
        <a:lstStyle/>
        <a:p>
          <a:r>
            <a:rPr lang="en-IN" b="1" dirty="0" smtClean="0">
              <a:solidFill>
                <a:schemeClr val="accent1"/>
              </a:solidFill>
              <a:latin typeface="Avenir Book" charset="0"/>
              <a:ea typeface="Avenir Book" charset="0"/>
              <a:cs typeface="Avenir Book" charset="0"/>
            </a:rPr>
            <a:t>Talk to suppliers</a:t>
          </a:r>
          <a:endParaRPr lang="en-US" dirty="0">
            <a:solidFill>
              <a:schemeClr val="accent1"/>
            </a:solidFill>
            <a:latin typeface="Avenir Book" charset="0"/>
            <a:ea typeface="Avenir Book" charset="0"/>
            <a:cs typeface="Avenir Book" charset="0"/>
          </a:endParaRPr>
        </a:p>
      </dgm:t>
    </dgm:pt>
    <dgm:pt modelId="{811E94CC-66B8-40F4-8802-0E33129E30AE}" type="parTrans" cxnId="{EE42A234-8BA4-4DFB-905C-C26BB8934468}">
      <dgm:prSet/>
      <dgm:spPr/>
      <dgm:t>
        <a:bodyPr/>
        <a:lstStyle/>
        <a:p>
          <a:endParaRPr lang="en-US"/>
        </a:p>
      </dgm:t>
    </dgm:pt>
    <dgm:pt modelId="{07E20EFE-1B20-4F44-A669-2AC657115E3F}" type="sibTrans" cxnId="{EE42A234-8BA4-4DFB-905C-C26BB8934468}">
      <dgm:prSet/>
      <dgm:spPr/>
      <dgm:t>
        <a:bodyPr/>
        <a:lstStyle/>
        <a:p>
          <a:endParaRPr lang="en-US"/>
        </a:p>
      </dgm:t>
    </dgm:pt>
    <dgm:pt modelId="{F11C4660-0D0E-4417-98E2-00009316AC3C}">
      <dgm:prSet phldrT="[Text]"/>
      <dgm:spPr/>
      <dgm:t>
        <a:bodyPr/>
        <a:lstStyle/>
        <a:p>
          <a:r>
            <a:rPr lang="en-IN" b="1" dirty="0" smtClean="0">
              <a:solidFill>
                <a:schemeClr val="accent1"/>
              </a:solidFill>
              <a:latin typeface="Avenir Book" charset="0"/>
              <a:ea typeface="Avenir Book" charset="0"/>
              <a:cs typeface="Avenir Book" charset="0"/>
            </a:rPr>
            <a:t>Are Supplies delayed or cancelled?</a:t>
          </a:r>
          <a:endParaRPr lang="en-US" dirty="0">
            <a:solidFill>
              <a:schemeClr val="accent1"/>
            </a:solidFill>
            <a:latin typeface="Avenir Book" charset="0"/>
            <a:ea typeface="Avenir Book" charset="0"/>
            <a:cs typeface="Avenir Book" charset="0"/>
          </a:endParaRPr>
        </a:p>
      </dgm:t>
    </dgm:pt>
    <dgm:pt modelId="{90F2865B-7950-46D2-A999-BA4CC2E66D85}" type="parTrans" cxnId="{35A2D997-0A5A-40A4-92C5-00D9B17B6A7F}">
      <dgm:prSet/>
      <dgm:spPr/>
      <dgm:t>
        <a:bodyPr/>
        <a:lstStyle/>
        <a:p>
          <a:endParaRPr lang="en-US"/>
        </a:p>
      </dgm:t>
    </dgm:pt>
    <dgm:pt modelId="{AF453DF7-0AE7-4637-9332-E48B27781F69}" type="sibTrans" cxnId="{35A2D997-0A5A-40A4-92C5-00D9B17B6A7F}">
      <dgm:prSet/>
      <dgm:spPr/>
      <dgm:t>
        <a:bodyPr/>
        <a:lstStyle/>
        <a:p>
          <a:endParaRPr lang="en-US"/>
        </a:p>
      </dgm:t>
    </dgm:pt>
    <dgm:pt modelId="{6383B130-9467-43CB-B5E4-C01E23112F8E}">
      <dgm:prSet/>
      <dgm:spPr/>
      <dgm:t>
        <a:bodyPr/>
        <a:lstStyle/>
        <a:p>
          <a:r>
            <a:rPr lang="en-IN" b="1" dirty="0" smtClean="0">
              <a:solidFill>
                <a:schemeClr val="accent1"/>
              </a:solidFill>
              <a:latin typeface="Avenir Book" charset="0"/>
              <a:ea typeface="Avenir Book" charset="0"/>
              <a:cs typeface="Avenir Book" charset="0"/>
            </a:rPr>
            <a:t>Logistics’ difficulties?</a:t>
          </a:r>
          <a:endParaRPr lang="en-US" dirty="0">
            <a:solidFill>
              <a:schemeClr val="accent1"/>
            </a:solidFill>
            <a:latin typeface="Avenir Book" charset="0"/>
            <a:ea typeface="Avenir Book" charset="0"/>
            <a:cs typeface="Avenir Book" charset="0"/>
          </a:endParaRPr>
        </a:p>
      </dgm:t>
    </dgm:pt>
    <dgm:pt modelId="{7C9939E2-79BD-4BB4-B1E0-CFA88D361696}" type="parTrans" cxnId="{C2ACFAAF-C300-4E68-9FBC-B4DBA13C7A12}">
      <dgm:prSet/>
      <dgm:spPr/>
      <dgm:t>
        <a:bodyPr/>
        <a:lstStyle/>
        <a:p>
          <a:endParaRPr lang="en-US"/>
        </a:p>
      </dgm:t>
    </dgm:pt>
    <dgm:pt modelId="{3B22FCAB-9507-49A5-AEBC-AD0B8603CFBC}" type="sibTrans" cxnId="{C2ACFAAF-C300-4E68-9FBC-B4DBA13C7A12}">
      <dgm:prSet/>
      <dgm:spPr/>
      <dgm:t>
        <a:bodyPr/>
        <a:lstStyle/>
        <a:p>
          <a:endParaRPr lang="en-US"/>
        </a:p>
      </dgm:t>
    </dgm:pt>
    <dgm:pt modelId="{480A511C-ECAE-47B2-972E-0D2D0B8779C4}">
      <dgm:prSet/>
      <dgm:spPr/>
      <dgm:t>
        <a:bodyPr/>
        <a:lstStyle/>
        <a:p>
          <a:r>
            <a:rPr lang="en-IN" b="1" dirty="0" smtClean="0">
              <a:solidFill>
                <a:schemeClr val="accent1"/>
              </a:solidFill>
              <a:latin typeface="Avenir Book" charset="0"/>
              <a:ea typeface="Avenir Book" charset="0"/>
              <a:cs typeface="Avenir Book" charset="0"/>
            </a:rPr>
            <a:t>Forecasts to be revised?</a:t>
          </a:r>
          <a:endParaRPr lang="en-US" dirty="0">
            <a:solidFill>
              <a:schemeClr val="accent1"/>
            </a:solidFill>
            <a:latin typeface="Avenir Book" charset="0"/>
            <a:ea typeface="Avenir Book" charset="0"/>
            <a:cs typeface="Avenir Book" charset="0"/>
          </a:endParaRPr>
        </a:p>
      </dgm:t>
    </dgm:pt>
    <dgm:pt modelId="{FB99EF80-16C7-4FC0-865C-3120CB1609F2}" type="parTrans" cxnId="{A40430FF-6C00-4FAD-BA9D-1194A27C142E}">
      <dgm:prSet/>
      <dgm:spPr/>
      <dgm:t>
        <a:bodyPr/>
        <a:lstStyle/>
        <a:p>
          <a:endParaRPr lang="en-US"/>
        </a:p>
      </dgm:t>
    </dgm:pt>
    <dgm:pt modelId="{4453F622-75FD-45A6-9680-84230612900D}" type="sibTrans" cxnId="{A40430FF-6C00-4FAD-BA9D-1194A27C142E}">
      <dgm:prSet/>
      <dgm:spPr/>
      <dgm:t>
        <a:bodyPr/>
        <a:lstStyle/>
        <a:p>
          <a:endParaRPr lang="en-US"/>
        </a:p>
      </dgm:t>
    </dgm:pt>
    <dgm:pt modelId="{946D24B1-54C5-4C9C-B70F-7E57F85942FD}">
      <dgm:prSet/>
      <dgm:spPr/>
      <dgm:t>
        <a:bodyPr/>
        <a:lstStyle/>
        <a:p>
          <a:r>
            <a:rPr lang="en-IN" b="1" dirty="0" smtClean="0">
              <a:solidFill>
                <a:schemeClr val="accent1"/>
              </a:solidFill>
              <a:latin typeface="Avenir Book" charset="0"/>
              <a:ea typeface="Avenir Book" charset="0"/>
              <a:cs typeface="Avenir Book" charset="0"/>
            </a:rPr>
            <a:t>Prices and other commercial term avoid temptation to touch</a:t>
          </a:r>
          <a:endParaRPr lang="en-US" dirty="0">
            <a:solidFill>
              <a:schemeClr val="accent1"/>
            </a:solidFill>
            <a:latin typeface="Avenir Book" charset="0"/>
            <a:ea typeface="Avenir Book" charset="0"/>
            <a:cs typeface="Avenir Book" charset="0"/>
          </a:endParaRPr>
        </a:p>
      </dgm:t>
    </dgm:pt>
    <dgm:pt modelId="{66FF754D-FFBA-4827-B994-7A5A0E5F153F}" type="parTrans" cxnId="{8497D1E5-C986-479D-A00B-23DE6618CFEA}">
      <dgm:prSet/>
      <dgm:spPr/>
      <dgm:t>
        <a:bodyPr/>
        <a:lstStyle/>
        <a:p>
          <a:endParaRPr lang="en-US"/>
        </a:p>
      </dgm:t>
    </dgm:pt>
    <dgm:pt modelId="{DD515ECE-EC0E-4F9E-A659-77D09289CA0B}" type="sibTrans" cxnId="{8497D1E5-C986-479D-A00B-23DE6618CFEA}">
      <dgm:prSet/>
      <dgm:spPr/>
      <dgm:t>
        <a:bodyPr/>
        <a:lstStyle/>
        <a:p>
          <a:endParaRPr lang="en-US"/>
        </a:p>
      </dgm:t>
    </dgm:pt>
    <dgm:pt modelId="{5615DB10-92A8-4826-9A67-B1C65062D5DA}">
      <dgm:prSet/>
      <dgm:spPr/>
      <dgm:t>
        <a:bodyPr/>
        <a:lstStyle/>
        <a:p>
          <a:r>
            <a:rPr lang="en-IN" b="1" dirty="0" smtClean="0">
              <a:solidFill>
                <a:schemeClr val="accent1"/>
              </a:solidFill>
              <a:latin typeface="Avenir Book" charset="0"/>
              <a:ea typeface="Avenir Book" charset="0"/>
              <a:cs typeface="Avenir Book" charset="0"/>
            </a:rPr>
            <a:t>Payment instruments (bank guarantees/ letters of  credit) open?</a:t>
          </a:r>
          <a:endParaRPr lang="en-US" dirty="0">
            <a:solidFill>
              <a:schemeClr val="accent1"/>
            </a:solidFill>
            <a:latin typeface="Avenir Book" charset="0"/>
            <a:ea typeface="Avenir Book" charset="0"/>
            <a:cs typeface="Avenir Book" charset="0"/>
          </a:endParaRPr>
        </a:p>
      </dgm:t>
    </dgm:pt>
    <dgm:pt modelId="{21F66A24-4306-4E95-BD00-2AFB2752E4B0}" type="parTrans" cxnId="{82898B62-60B6-4DF9-85E1-F90FE06F13EF}">
      <dgm:prSet/>
      <dgm:spPr/>
      <dgm:t>
        <a:bodyPr/>
        <a:lstStyle/>
        <a:p>
          <a:endParaRPr lang="en-US"/>
        </a:p>
      </dgm:t>
    </dgm:pt>
    <dgm:pt modelId="{ED19C087-6674-4FDF-9745-AED27DF36BF0}" type="sibTrans" cxnId="{82898B62-60B6-4DF9-85E1-F90FE06F13EF}">
      <dgm:prSet/>
      <dgm:spPr/>
      <dgm:t>
        <a:bodyPr/>
        <a:lstStyle/>
        <a:p>
          <a:endParaRPr lang="en-US"/>
        </a:p>
      </dgm:t>
    </dgm:pt>
    <dgm:pt modelId="{E95F1949-B40E-4FDF-9474-C970BF328047}" type="pres">
      <dgm:prSet presAssocID="{0694318C-558A-4301-9925-82872DA0A794}" presName="Name0" presStyleCnt="0">
        <dgm:presLayoutVars>
          <dgm:dir/>
          <dgm:resizeHandles val="exact"/>
        </dgm:presLayoutVars>
      </dgm:prSet>
      <dgm:spPr/>
      <dgm:t>
        <a:bodyPr/>
        <a:lstStyle/>
        <a:p>
          <a:endParaRPr lang="en-US"/>
        </a:p>
      </dgm:t>
    </dgm:pt>
    <dgm:pt modelId="{FC63A927-C607-4EF8-9A20-45E9A4338929}" type="pres">
      <dgm:prSet presAssocID="{0694318C-558A-4301-9925-82872DA0A794}" presName="arrow" presStyleLbl="bgShp" presStyleIdx="0" presStyleCnt="1"/>
      <dgm:spPr/>
    </dgm:pt>
    <dgm:pt modelId="{CA6AFCF5-8905-4F0B-BC8D-5463ACFB3821}" type="pres">
      <dgm:prSet presAssocID="{0694318C-558A-4301-9925-82872DA0A794}" presName="points" presStyleCnt="0"/>
      <dgm:spPr/>
    </dgm:pt>
    <dgm:pt modelId="{59EDF8DD-57E6-4E68-8ADF-2F9256A3F758}" type="pres">
      <dgm:prSet presAssocID="{D663668F-2952-4942-840D-CB0BDD873C96}" presName="compositeA" presStyleCnt="0"/>
      <dgm:spPr/>
    </dgm:pt>
    <dgm:pt modelId="{830D27F8-7DD0-4C21-B3BD-6806BA104FA1}" type="pres">
      <dgm:prSet presAssocID="{D663668F-2952-4942-840D-CB0BDD873C96}" presName="textA" presStyleLbl="revTx" presStyleIdx="0" presStyleCnt="7" custScaleX="154648">
        <dgm:presLayoutVars>
          <dgm:bulletEnabled val="1"/>
        </dgm:presLayoutVars>
      </dgm:prSet>
      <dgm:spPr/>
      <dgm:t>
        <a:bodyPr/>
        <a:lstStyle/>
        <a:p>
          <a:endParaRPr lang="en-US"/>
        </a:p>
      </dgm:t>
    </dgm:pt>
    <dgm:pt modelId="{36525EF3-1DF4-448A-AD5B-F131F0BF8F57}" type="pres">
      <dgm:prSet presAssocID="{D663668F-2952-4942-840D-CB0BDD873C96}" presName="circleA" presStyleLbl="node1" presStyleIdx="0" presStyleCnt="7"/>
      <dgm:spPr/>
    </dgm:pt>
    <dgm:pt modelId="{BAD45D69-7BD0-4792-9078-F73B0B0D1B94}" type="pres">
      <dgm:prSet presAssocID="{D663668F-2952-4942-840D-CB0BDD873C96}" presName="spaceA" presStyleCnt="0"/>
      <dgm:spPr/>
    </dgm:pt>
    <dgm:pt modelId="{18E325EC-8C7C-40A8-A975-20B1B0112546}" type="pres">
      <dgm:prSet presAssocID="{BE0517BC-4256-44CF-8021-F05C9642AE25}" presName="space" presStyleCnt="0"/>
      <dgm:spPr/>
    </dgm:pt>
    <dgm:pt modelId="{205FBA4D-7DFD-4C41-B699-E5EE14F46B3A}" type="pres">
      <dgm:prSet presAssocID="{F341D5CB-5D26-46CE-9437-40AC53B2EAC1}" presName="compositeB" presStyleCnt="0"/>
      <dgm:spPr/>
    </dgm:pt>
    <dgm:pt modelId="{7B8D54D1-8F3F-4F78-A930-B549DDBF4CF7}" type="pres">
      <dgm:prSet presAssocID="{F341D5CB-5D26-46CE-9437-40AC53B2EAC1}" presName="textB" presStyleLbl="revTx" presStyleIdx="1" presStyleCnt="7">
        <dgm:presLayoutVars>
          <dgm:bulletEnabled val="1"/>
        </dgm:presLayoutVars>
      </dgm:prSet>
      <dgm:spPr/>
      <dgm:t>
        <a:bodyPr/>
        <a:lstStyle/>
        <a:p>
          <a:endParaRPr lang="en-US"/>
        </a:p>
      </dgm:t>
    </dgm:pt>
    <dgm:pt modelId="{D2A7DF6B-987D-4473-9E15-98ED2D1D01A3}" type="pres">
      <dgm:prSet presAssocID="{F341D5CB-5D26-46CE-9437-40AC53B2EAC1}" presName="circleB" presStyleLbl="node1" presStyleIdx="1" presStyleCnt="7"/>
      <dgm:spPr/>
    </dgm:pt>
    <dgm:pt modelId="{36875D08-23CC-452A-8719-5D45DEA6A7CB}" type="pres">
      <dgm:prSet presAssocID="{F341D5CB-5D26-46CE-9437-40AC53B2EAC1}" presName="spaceB" presStyleCnt="0"/>
      <dgm:spPr/>
    </dgm:pt>
    <dgm:pt modelId="{3FE41795-7338-4E6B-A511-B7768A67C060}" type="pres">
      <dgm:prSet presAssocID="{07E20EFE-1B20-4F44-A669-2AC657115E3F}" presName="space" presStyleCnt="0"/>
      <dgm:spPr/>
    </dgm:pt>
    <dgm:pt modelId="{4ED4A4B5-2EA0-4C9F-8BC3-6B1D0F496BF0}" type="pres">
      <dgm:prSet presAssocID="{F11C4660-0D0E-4417-98E2-00009316AC3C}" presName="compositeA" presStyleCnt="0"/>
      <dgm:spPr/>
    </dgm:pt>
    <dgm:pt modelId="{60201C59-E7D9-4D85-8D1B-45F1797B99D7}" type="pres">
      <dgm:prSet presAssocID="{F11C4660-0D0E-4417-98E2-00009316AC3C}" presName="textA" presStyleLbl="revTx" presStyleIdx="2" presStyleCnt="7">
        <dgm:presLayoutVars>
          <dgm:bulletEnabled val="1"/>
        </dgm:presLayoutVars>
      </dgm:prSet>
      <dgm:spPr/>
      <dgm:t>
        <a:bodyPr/>
        <a:lstStyle/>
        <a:p>
          <a:endParaRPr lang="en-US"/>
        </a:p>
      </dgm:t>
    </dgm:pt>
    <dgm:pt modelId="{ADF32C86-19B6-4516-990C-04DFC6D00FF4}" type="pres">
      <dgm:prSet presAssocID="{F11C4660-0D0E-4417-98E2-00009316AC3C}" presName="circleA" presStyleLbl="node1" presStyleIdx="2" presStyleCnt="7"/>
      <dgm:spPr/>
    </dgm:pt>
    <dgm:pt modelId="{676C7B70-C502-487B-83B8-A32C7FB45D7D}" type="pres">
      <dgm:prSet presAssocID="{F11C4660-0D0E-4417-98E2-00009316AC3C}" presName="spaceA" presStyleCnt="0"/>
      <dgm:spPr/>
    </dgm:pt>
    <dgm:pt modelId="{9B1AA887-B048-4B43-AFD3-9E4BBE70847F}" type="pres">
      <dgm:prSet presAssocID="{AF453DF7-0AE7-4637-9332-E48B27781F69}" presName="space" presStyleCnt="0"/>
      <dgm:spPr/>
    </dgm:pt>
    <dgm:pt modelId="{DCBD00A0-FE7E-42B1-A413-976ABAA86AF3}" type="pres">
      <dgm:prSet presAssocID="{6383B130-9467-43CB-B5E4-C01E23112F8E}" presName="compositeB" presStyleCnt="0"/>
      <dgm:spPr/>
    </dgm:pt>
    <dgm:pt modelId="{F09C9252-70FC-49B8-80DB-4AEE3F9613BC}" type="pres">
      <dgm:prSet presAssocID="{6383B130-9467-43CB-B5E4-C01E23112F8E}" presName="textB" presStyleLbl="revTx" presStyleIdx="3" presStyleCnt="7">
        <dgm:presLayoutVars>
          <dgm:bulletEnabled val="1"/>
        </dgm:presLayoutVars>
      </dgm:prSet>
      <dgm:spPr/>
      <dgm:t>
        <a:bodyPr/>
        <a:lstStyle/>
        <a:p>
          <a:endParaRPr lang="en-US"/>
        </a:p>
      </dgm:t>
    </dgm:pt>
    <dgm:pt modelId="{F4682490-EC63-4031-AE55-C8744129A799}" type="pres">
      <dgm:prSet presAssocID="{6383B130-9467-43CB-B5E4-C01E23112F8E}" presName="circleB" presStyleLbl="node1" presStyleIdx="3" presStyleCnt="7"/>
      <dgm:spPr/>
    </dgm:pt>
    <dgm:pt modelId="{62DA8CF8-C1F6-42DA-8EB4-9A9044147F2D}" type="pres">
      <dgm:prSet presAssocID="{6383B130-9467-43CB-B5E4-C01E23112F8E}" presName="spaceB" presStyleCnt="0"/>
      <dgm:spPr/>
    </dgm:pt>
    <dgm:pt modelId="{AB0943E9-22D2-407D-BDA9-A6E0934000CE}" type="pres">
      <dgm:prSet presAssocID="{3B22FCAB-9507-49A5-AEBC-AD0B8603CFBC}" presName="space" presStyleCnt="0"/>
      <dgm:spPr/>
    </dgm:pt>
    <dgm:pt modelId="{436E2B81-53B4-43F5-B6C3-E9367BCC1115}" type="pres">
      <dgm:prSet presAssocID="{480A511C-ECAE-47B2-972E-0D2D0B8779C4}" presName="compositeA" presStyleCnt="0"/>
      <dgm:spPr/>
    </dgm:pt>
    <dgm:pt modelId="{1B66284C-589F-4D84-9128-87BFB254672B}" type="pres">
      <dgm:prSet presAssocID="{480A511C-ECAE-47B2-972E-0D2D0B8779C4}" presName="textA" presStyleLbl="revTx" presStyleIdx="4" presStyleCnt="7">
        <dgm:presLayoutVars>
          <dgm:bulletEnabled val="1"/>
        </dgm:presLayoutVars>
      </dgm:prSet>
      <dgm:spPr/>
      <dgm:t>
        <a:bodyPr/>
        <a:lstStyle/>
        <a:p>
          <a:endParaRPr lang="en-US"/>
        </a:p>
      </dgm:t>
    </dgm:pt>
    <dgm:pt modelId="{0FB76CB7-13F3-4719-B14C-A41FD31BEB70}" type="pres">
      <dgm:prSet presAssocID="{480A511C-ECAE-47B2-972E-0D2D0B8779C4}" presName="circleA" presStyleLbl="node1" presStyleIdx="4" presStyleCnt="7"/>
      <dgm:spPr/>
    </dgm:pt>
    <dgm:pt modelId="{1914765A-504A-4F5A-9D30-D720AA6B7345}" type="pres">
      <dgm:prSet presAssocID="{480A511C-ECAE-47B2-972E-0D2D0B8779C4}" presName="spaceA" presStyleCnt="0"/>
      <dgm:spPr/>
    </dgm:pt>
    <dgm:pt modelId="{0E91CD1F-2A2C-4FFC-963E-8246D16157C5}" type="pres">
      <dgm:prSet presAssocID="{4453F622-75FD-45A6-9680-84230612900D}" presName="space" presStyleCnt="0"/>
      <dgm:spPr/>
    </dgm:pt>
    <dgm:pt modelId="{B5E7E0A5-3FD0-4A95-8942-7DC5B1D3B266}" type="pres">
      <dgm:prSet presAssocID="{946D24B1-54C5-4C9C-B70F-7E57F85942FD}" presName="compositeB" presStyleCnt="0"/>
      <dgm:spPr/>
    </dgm:pt>
    <dgm:pt modelId="{4BFBC234-ADD4-4282-B681-E16F0B6818AF}" type="pres">
      <dgm:prSet presAssocID="{946D24B1-54C5-4C9C-B70F-7E57F85942FD}" presName="textB" presStyleLbl="revTx" presStyleIdx="5" presStyleCnt="7" custScaleX="119574">
        <dgm:presLayoutVars>
          <dgm:bulletEnabled val="1"/>
        </dgm:presLayoutVars>
      </dgm:prSet>
      <dgm:spPr/>
      <dgm:t>
        <a:bodyPr/>
        <a:lstStyle/>
        <a:p>
          <a:endParaRPr lang="en-US"/>
        </a:p>
      </dgm:t>
    </dgm:pt>
    <dgm:pt modelId="{8DE701A6-3FC8-40BA-BFB1-239C78BFA053}" type="pres">
      <dgm:prSet presAssocID="{946D24B1-54C5-4C9C-B70F-7E57F85942FD}" presName="circleB" presStyleLbl="node1" presStyleIdx="5" presStyleCnt="7"/>
      <dgm:spPr/>
    </dgm:pt>
    <dgm:pt modelId="{D4D2E67E-C277-4F71-B75B-BAF9DCF3E5EC}" type="pres">
      <dgm:prSet presAssocID="{946D24B1-54C5-4C9C-B70F-7E57F85942FD}" presName="spaceB" presStyleCnt="0"/>
      <dgm:spPr/>
    </dgm:pt>
    <dgm:pt modelId="{B99D796C-F594-436A-BDBD-8F7A1201534A}" type="pres">
      <dgm:prSet presAssocID="{DD515ECE-EC0E-4F9E-A659-77D09289CA0B}" presName="space" presStyleCnt="0"/>
      <dgm:spPr/>
    </dgm:pt>
    <dgm:pt modelId="{6E56479F-F7A7-4DC3-A445-5E26C6E3FC7C}" type="pres">
      <dgm:prSet presAssocID="{5615DB10-92A8-4826-9A67-B1C65062D5DA}" presName="compositeA" presStyleCnt="0"/>
      <dgm:spPr/>
    </dgm:pt>
    <dgm:pt modelId="{41D7C05E-5AED-4F05-AABC-E6D9F3998BEC}" type="pres">
      <dgm:prSet presAssocID="{5615DB10-92A8-4826-9A67-B1C65062D5DA}" presName="textA" presStyleLbl="revTx" presStyleIdx="6" presStyleCnt="7" custScaleX="136384">
        <dgm:presLayoutVars>
          <dgm:bulletEnabled val="1"/>
        </dgm:presLayoutVars>
      </dgm:prSet>
      <dgm:spPr/>
      <dgm:t>
        <a:bodyPr/>
        <a:lstStyle/>
        <a:p>
          <a:endParaRPr lang="en-US"/>
        </a:p>
      </dgm:t>
    </dgm:pt>
    <dgm:pt modelId="{6B1DE1EF-C5D8-4C6D-A531-6B68356DDD0D}" type="pres">
      <dgm:prSet presAssocID="{5615DB10-92A8-4826-9A67-B1C65062D5DA}" presName="circleA" presStyleLbl="node1" presStyleIdx="6" presStyleCnt="7"/>
      <dgm:spPr/>
    </dgm:pt>
    <dgm:pt modelId="{B6166E8F-B952-430A-B2B6-15264FD855EE}" type="pres">
      <dgm:prSet presAssocID="{5615DB10-92A8-4826-9A67-B1C65062D5DA}" presName="spaceA" presStyleCnt="0"/>
      <dgm:spPr/>
    </dgm:pt>
  </dgm:ptLst>
  <dgm:cxnLst>
    <dgm:cxn modelId="{8497D1E5-C986-479D-A00B-23DE6618CFEA}" srcId="{0694318C-558A-4301-9925-82872DA0A794}" destId="{946D24B1-54C5-4C9C-B70F-7E57F85942FD}" srcOrd="5" destOrd="0" parTransId="{66FF754D-FFBA-4827-B994-7A5A0E5F153F}" sibTransId="{DD515ECE-EC0E-4F9E-A659-77D09289CA0B}"/>
    <dgm:cxn modelId="{F73C6836-BCAD-4702-978B-D8522818204B}" type="presOf" srcId="{F11C4660-0D0E-4417-98E2-00009316AC3C}" destId="{60201C59-E7D9-4D85-8D1B-45F1797B99D7}" srcOrd="0" destOrd="0" presId="urn:microsoft.com/office/officeart/2005/8/layout/hProcess11"/>
    <dgm:cxn modelId="{EE42A234-8BA4-4DFB-905C-C26BB8934468}" srcId="{0694318C-558A-4301-9925-82872DA0A794}" destId="{F341D5CB-5D26-46CE-9437-40AC53B2EAC1}" srcOrd="1" destOrd="0" parTransId="{811E94CC-66B8-40F4-8802-0E33129E30AE}" sibTransId="{07E20EFE-1B20-4F44-A669-2AC657115E3F}"/>
    <dgm:cxn modelId="{918C4D4C-0E32-4424-A308-B4AB5D98A824}" type="presOf" srcId="{0694318C-558A-4301-9925-82872DA0A794}" destId="{E95F1949-B40E-4FDF-9474-C970BF328047}" srcOrd="0" destOrd="0" presId="urn:microsoft.com/office/officeart/2005/8/layout/hProcess11"/>
    <dgm:cxn modelId="{2BCD13CC-A51B-4F2C-9F7B-1A49BCA62F30}" type="presOf" srcId="{6383B130-9467-43CB-B5E4-C01E23112F8E}" destId="{F09C9252-70FC-49B8-80DB-4AEE3F9613BC}" srcOrd="0" destOrd="0" presId="urn:microsoft.com/office/officeart/2005/8/layout/hProcess11"/>
    <dgm:cxn modelId="{BB6336C0-FCDE-44C7-9A44-F6F873177717}" type="presOf" srcId="{D663668F-2952-4942-840D-CB0BDD873C96}" destId="{830D27F8-7DD0-4C21-B3BD-6806BA104FA1}" srcOrd="0" destOrd="0" presId="urn:microsoft.com/office/officeart/2005/8/layout/hProcess11"/>
    <dgm:cxn modelId="{5A662244-F2EF-4781-AC42-C5ED70406EAF}" type="presOf" srcId="{F341D5CB-5D26-46CE-9437-40AC53B2EAC1}" destId="{7B8D54D1-8F3F-4F78-A930-B549DDBF4CF7}" srcOrd="0" destOrd="0" presId="urn:microsoft.com/office/officeart/2005/8/layout/hProcess11"/>
    <dgm:cxn modelId="{3E77C947-729E-4CEA-A003-552F330628A4}" type="presOf" srcId="{480A511C-ECAE-47B2-972E-0D2D0B8779C4}" destId="{1B66284C-589F-4D84-9128-87BFB254672B}" srcOrd="0" destOrd="0" presId="urn:microsoft.com/office/officeart/2005/8/layout/hProcess11"/>
    <dgm:cxn modelId="{2C3148C7-D37F-4E31-AA94-C121C1505653}" srcId="{0694318C-558A-4301-9925-82872DA0A794}" destId="{D663668F-2952-4942-840D-CB0BDD873C96}" srcOrd="0" destOrd="0" parTransId="{9D0B26F9-DBD6-4F6D-95AE-DDD6E631E912}" sibTransId="{BE0517BC-4256-44CF-8021-F05C9642AE25}"/>
    <dgm:cxn modelId="{82898B62-60B6-4DF9-85E1-F90FE06F13EF}" srcId="{0694318C-558A-4301-9925-82872DA0A794}" destId="{5615DB10-92A8-4826-9A67-B1C65062D5DA}" srcOrd="6" destOrd="0" parTransId="{21F66A24-4306-4E95-BD00-2AFB2752E4B0}" sibTransId="{ED19C087-6674-4FDF-9745-AED27DF36BF0}"/>
    <dgm:cxn modelId="{F69A295D-58E0-4CA6-BB87-CAFAE0CE454E}" type="presOf" srcId="{5615DB10-92A8-4826-9A67-B1C65062D5DA}" destId="{41D7C05E-5AED-4F05-AABC-E6D9F3998BEC}" srcOrd="0" destOrd="0" presId="urn:microsoft.com/office/officeart/2005/8/layout/hProcess11"/>
    <dgm:cxn modelId="{C2ACFAAF-C300-4E68-9FBC-B4DBA13C7A12}" srcId="{0694318C-558A-4301-9925-82872DA0A794}" destId="{6383B130-9467-43CB-B5E4-C01E23112F8E}" srcOrd="3" destOrd="0" parTransId="{7C9939E2-79BD-4BB4-B1E0-CFA88D361696}" sibTransId="{3B22FCAB-9507-49A5-AEBC-AD0B8603CFBC}"/>
    <dgm:cxn modelId="{35A2D997-0A5A-40A4-92C5-00D9B17B6A7F}" srcId="{0694318C-558A-4301-9925-82872DA0A794}" destId="{F11C4660-0D0E-4417-98E2-00009316AC3C}" srcOrd="2" destOrd="0" parTransId="{90F2865B-7950-46D2-A999-BA4CC2E66D85}" sibTransId="{AF453DF7-0AE7-4637-9332-E48B27781F69}"/>
    <dgm:cxn modelId="{A40430FF-6C00-4FAD-BA9D-1194A27C142E}" srcId="{0694318C-558A-4301-9925-82872DA0A794}" destId="{480A511C-ECAE-47B2-972E-0D2D0B8779C4}" srcOrd="4" destOrd="0" parTransId="{FB99EF80-16C7-4FC0-865C-3120CB1609F2}" sibTransId="{4453F622-75FD-45A6-9680-84230612900D}"/>
    <dgm:cxn modelId="{A0334B74-8057-43FD-B1C2-B3A84E94C82E}" type="presOf" srcId="{946D24B1-54C5-4C9C-B70F-7E57F85942FD}" destId="{4BFBC234-ADD4-4282-B681-E16F0B6818AF}" srcOrd="0" destOrd="0" presId="urn:microsoft.com/office/officeart/2005/8/layout/hProcess11"/>
    <dgm:cxn modelId="{71EEC8AB-D00F-459B-829B-947421A1C5B8}" type="presParOf" srcId="{E95F1949-B40E-4FDF-9474-C970BF328047}" destId="{FC63A927-C607-4EF8-9A20-45E9A4338929}" srcOrd="0" destOrd="0" presId="urn:microsoft.com/office/officeart/2005/8/layout/hProcess11"/>
    <dgm:cxn modelId="{A8A47577-4E62-4FB9-BA9C-D5E6BC49CE48}" type="presParOf" srcId="{E95F1949-B40E-4FDF-9474-C970BF328047}" destId="{CA6AFCF5-8905-4F0B-BC8D-5463ACFB3821}" srcOrd="1" destOrd="0" presId="urn:microsoft.com/office/officeart/2005/8/layout/hProcess11"/>
    <dgm:cxn modelId="{D1209427-07B6-4BB7-AC26-E1B050780B32}" type="presParOf" srcId="{CA6AFCF5-8905-4F0B-BC8D-5463ACFB3821}" destId="{59EDF8DD-57E6-4E68-8ADF-2F9256A3F758}" srcOrd="0" destOrd="0" presId="urn:microsoft.com/office/officeart/2005/8/layout/hProcess11"/>
    <dgm:cxn modelId="{A7D84BD8-3FA0-4AC4-B4EF-B80294D12D40}" type="presParOf" srcId="{59EDF8DD-57E6-4E68-8ADF-2F9256A3F758}" destId="{830D27F8-7DD0-4C21-B3BD-6806BA104FA1}" srcOrd="0" destOrd="0" presId="urn:microsoft.com/office/officeart/2005/8/layout/hProcess11"/>
    <dgm:cxn modelId="{6756C6F4-2B4F-4E6A-8482-3715B6D51E13}" type="presParOf" srcId="{59EDF8DD-57E6-4E68-8ADF-2F9256A3F758}" destId="{36525EF3-1DF4-448A-AD5B-F131F0BF8F57}" srcOrd="1" destOrd="0" presId="urn:microsoft.com/office/officeart/2005/8/layout/hProcess11"/>
    <dgm:cxn modelId="{614E3DF6-A871-4FE1-8F6B-3176A4A8629B}" type="presParOf" srcId="{59EDF8DD-57E6-4E68-8ADF-2F9256A3F758}" destId="{BAD45D69-7BD0-4792-9078-F73B0B0D1B94}" srcOrd="2" destOrd="0" presId="urn:microsoft.com/office/officeart/2005/8/layout/hProcess11"/>
    <dgm:cxn modelId="{9E8C831B-2427-4A06-832E-5B2CF988CA5B}" type="presParOf" srcId="{CA6AFCF5-8905-4F0B-BC8D-5463ACFB3821}" destId="{18E325EC-8C7C-40A8-A975-20B1B0112546}" srcOrd="1" destOrd="0" presId="urn:microsoft.com/office/officeart/2005/8/layout/hProcess11"/>
    <dgm:cxn modelId="{7444E562-08A8-45D1-BC24-63456B969850}" type="presParOf" srcId="{CA6AFCF5-8905-4F0B-BC8D-5463ACFB3821}" destId="{205FBA4D-7DFD-4C41-B699-E5EE14F46B3A}" srcOrd="2" destOrd="0" presId="urn:microsoft.com/office/officeart/2005/8/layout/hProcess11"/>
    <dgm:cxn modelId="{28835996-B4A9-41DF-88D4-84B1090B055A}" type="presParOf" srcId="{205FBA4D-7DFD-4C41-B699-E5EE14F46B3A}" destId="{7B8D54D1-8F3F-4F78-A930-B549DDBF4CF7}" srcOrd="0" destOrd="0" presId="urn:microsoft.com/office/officeart/2005/8/layout/hProcess11"/>
    <dgm:cxn modelId="{B058EAD4-171C-4B4D-9672-853552A401F4}" type="presParOf" srcId="{205FBA4D-7DFD-4C41-B699-E5EE14F46B3A}" destId="{D2A7DF6B-987D-4473-9E15-98ED2D1D01A3}" srcOrd="1" destOrd="0" presId="urn:microsoft.com/office/officeart/2005/8/layout/hProcess11"/>
    <dgm:cxn modelId="{25618EE0-7736-42A7-822F-ABAE13F1246E}" type="presParOf" srcId="{205FBA4D-7DFD-4C41-B699-E5EE14F46B3A}" destId="{36875D08-23CC-452A-8719-5D45DEA6A7CB}" srcOrd="2" destOrd="0" presId="urn:microsoft.com/office/officeart/2005/8/layout/hProcess11"/>
    <dgm:cxn modelId="{736BDAA9-147D-490C-898B-2886AE104355}" type="presParOf" srcId="{CA6AFCF5-8905-4F0B-BC8D-5463ACFB3821}" destId="{3FE41795-7338-4E6B-A511-B7768A67C060}" srcOrd="3" destOrd="0" presId="urn:microsoft.com/office/officeart/2005/8/layout/hProcess11"/>
    <dgm:cxn modelId="{27F5B66D-FC78-4716-AD18-D49A33E343E7}" type="presParOf" srcId="{CA6AFCF5-8905-4F0B-BC8D-5463ACFB3821}" destId="{4ED4A4B5-2EA0-4C9F-8BC3-6B1D0F496BF0}" srcOrd="4" destOrd="0" presId="urn:microsoft.com/office/officeart/2005/8/layout/hProcess11"/>
    <dgm:cxn modelId="{D3568710-614D-4178-AF98-18B6240FB754}" type="presParOf" srcId="{4ED4A4B5-2EA0-4C9F-8BC3-6B1D0F496BF0}" destId="{60201C59-E7D9-4D85-8D1B-45F1797B99D7}" srcOrd="0" destOrd="0" presId="urn:microsoft.com/office/officeart/2005/8/layout/hProcess11"/>
    <dgm:cxn modelId="{FF39A409-821C-447C-B2D6-4D6A8A230F6F}" type="presParOf" srcId="{4ED4A4B5-2EA0-4C9F-8BC3-6B1D0F496BF0}" destId="{ADF32C86-19B6-4516-990C-04DFC6D00FF4}" srcOrd="1" destOrd="0" presId="urn:microsoft.com/office/officeart/2005/8/layout/hProcess11"/>
    <dgm:cxn modelId="{262F6699-3491-4F64-BFF0-2449B1C38475}" type="presParOf" srcId="{4ED4A4B5-2EA0-4C9F-8BC3-6B1D0F496BF0}" destId="{676C7B70-C502-487B-83B8-A32C7FB45D7D}" srcOrd="2" destOrd="0" presId="urn:microsoft.com/office/officeart/2005/8/layout/hProcess11"/>
    <dgm:cxn modelId="{B4F16E07-179A-4DB1-AB37-3A4334224CF8}" type="presParOf" srcId="{CA6AFCF5-8905-4F0B-BC8D-5463ACFB3821}" destId="{9B1AA887-B048-4B43-AFD3-9E4BBE70847F}" srcOrd="5" destOrd="0" presId="urn:microsoft.com/office/officeart/2005/8/layout/hProcess11"/>
    <dgm:cxn modelId="{D75F35D7-9BB4-4997-8876-DAA66FE33D5D}" type="presParOf" srcId="{CA6AFCF5-8905-4F0B-BC8D-5463ACFB3821}" destId="{DCBD00A0-FE7E-42B1-A413-976ABAA86AF3}" srcOrd="6" destOrd="0" presId="urn:microsoft.com/office/officeart/2005/8/layout/hProcess11"/>
    <dgm:cxn modelId="{5E203CBC-9040-4189-A674-3A38AF71CC69}" type="presParOf" srcId="{DCBD00A0-FE7E-42B1-A413-976ABAA86AF3}" destId="{F09C9252-70FC-49B8-80DB-4AEE3F9613BC}" srcOrd="0" destOrd="0" presId="urn:microsoft.com/office/officeart/2005/8/layout/hProcess11"/>
    <dgm:cxn modelId="{75E22E52-C48F-4638-AD3E-95BC316AF7AD}" type="presParOf" srcId="{DCBD00A0-FE7E-42B1-A413-976ABAA86AF3}" destId="{F4682490-EC63-4031-AE55-C8744129A799}" srcOrd="1" destOrd="0" presId="urn:microsoft.com/office/officeart/2005/8/layout/hProcess11"/>
    <dgm:cxn modelId="{C4C55A6D-7CBB-447C-932D-F64CB82E9B90}" type="presParOf" srcId="{DCBD00A0-FE7E-42B1-A413-976ABAA86AF3}" destId="{62DA8CF8-C1F6-42DA-8EB4-9A9044147F2D}" srcOrd="2" destOrd="0" presId="urn:microsoft.com/office/officeart/2005/8/layout/hProcess11"/>
    <dgm:cxn modelId="{FBEBE65E-B6CC-455F-9F14-297FF7BE6C7D}" type="presParOf" srcId="{CA6AFCF5-8905-4F0B-BC8D-5463ACFB3821}" destId="{AB0943E9-22D2-407D-BDA9-A6E0934000CE}" srcOrd="7" destOrd="0" presId="urn:microsoft.com/office/officeart/2005/8/layout/hProcess11"/>
    <dgm:cxn modelId="{8A14EC90-CFF4-4B38-BEA8-9EA36A11D6CE}" type="presParOf" srcId="{CA6AFCF5-8905-4F0B-BC8D-5463ACFB3821}" destId="{436E2B81-53B4-43F5-B6C3-E9367BCC1115}" srcOrd="8" destOrd="0" presId="urn:microsoft.com/office/officeart/2005/8/layout/hProcess11"/>
    <dgm:cxn modelId="{2182DF26-EDFF-4F6A-8927-D3A352A1C195}" type="presParOf" srcId="{436E2B81-53B4-43F5-B6C3-E9367BCC1115}" destId="{1B66284C-589F-4D84-9128-87BFB254672B}" srcOrd="0" destOrd="0" presId="urn:microsoft.com/office/officeart/2005/8/layout/hProcess11"/>
    <dgm:cxn modelId="{7E8D7F18-7FF1-4D0F-A9EC-970094392BC6}" type="presParOf" srcId="{436E2B81-53B4-43F5-B6C3-E9367BCC1115}" destId="{0FB76CB7-13F3-4719-B14C-A41FD31BEB70}" srcOrd="1" destOrd="0" presId="urn:microsoft.com/office/officeart/2005/8/layout/hProcess11"/>
    <dgm:cxn modelId="{1E6B7F39-E117-4585-A657-072B9639432B}" type="presParOf" srcId="{436E2B81-53B4-43F5-B6C3-E9367BCC1115}" destId="{1914765A-504A-4F5A-9D30-D720AA6B7345}" srcOrd="2" destOrd="0" presId="urn:microsoft.com/office/officeart/2005/8/layout/hProcess11"/>
    <dgm:cxn modelId="{1F857A33-932B-41D2-A32B-D36E8CB5A54A}" type="presParOf" srcId="{CA6AFCF5-8905-4F0B-BC8D-5463ACFB3821}" destId="{0E91CD1F-2A2C-4FFC-963E-8246D16157C5}" srcOrd="9" destOrd="0" presId="urn:microsoft.com/office/officeart/2005/8/layout/hProcess11"/>
    <dgm:cxn modelId="{B6287095-ED3E-46DA-A49F-3B69D891A198}" type="presParOf" srcId="{CA6AFCF5-8905-4F0B-BC8D-5463ACFB3821}" destId="{B5E7E0A5-3FD0-4A95-8942-7DC5B1D3B266}" srcOrd="10" destOrd="0" presId="urn:microsoft.com/office/officeart/2005/8/layout/hProcess11"/>
    <dgm:cxn modelId="{F0EDC46F-E380-44A2-BAA6-85E362581FEA}" type="presParOf" srcId="{B5E7E0A5-3FD0-4A95-8942-7DC5B1D3B266}" destId="{4BFBC234-ADD4-4282-B681-E16F0B6818AF}" srcOrd="0" destOrd="0" presId="urn:microsoft.com/office/officeart/2005/8/layout/hProcess11"/>
    <dgm:cxn modelId="{CD15172E-BE33-485A-962F-EC50264B94A7}" type="presParOf" srcId="{B5E7E0A5-3FD0-4A95-8942-7DC5B1D3B266}" destId="{8DE701A6-3FC8-40BA-BFB1-239C78BFA053}" srcOrd="1" destOrd="0" presId="urn:microsoft.com/office/officeart/2005/8/layout/hProcess11"/>
    <dgm:cxn modelId="{04A2C500-00BB-44C1-834B-A29FAD1E9591}" type="presParOf" srcId="{B5E7E0A5-3FD0-4A95-8942-7DC5B1D3B266}" destId="{D4D2E67E-C277-4F71-B75B-BAF9DCF3E5EC}" srcOrd="2" destOrd="0" presId="urn:microsoft.com/office/officeart/2005/8/layout/hProcess11"/>
    <dgm:cxn modelId="{FCBB1C49-349D-4E4E-842C-DFBB3BBBC1DA}" type="presParOf" srcId="{CA6AFCF5-8905-4F0B-BC8D-5463ACFB3821}" destId="{B99D796C-F594-436A-BDBD-8F7A1201534A}" srcOrd="11" destOrd="0" presId="urn:microsoft.com/office/officeart/2005/8/layout/hProcess11"/>
    <dgm:cxn modelId="{588355E6-791E-431A-97AD-BB3513A2B61B}" type="presParOf" srcId="{CA6AFCF5-8905-4F0B-BC8D-5463ACFB3821}" destId="{6E56479F-F7A7-4DC3-A445-5E26C6E3FC7C}" srcOrd="12" destOrd="0" presId="urn:microsoft.com/office/officeart/2005/8/layout/hProcess11"/>
    <dgm:cxn modelId="{377CF0F8-4BA3-4101-92FA-172113537085}" type="presParOf" srcId="{6E56479F-F7A7-4DC3-A445-5E26C6E3FC7C}" destId="{41D7C05E-5AED-4F05-AABC-E6D9F3998BEC}" srcOrd="0" destOrd="0" presId="urn:microsoft.com/office/officeart/2005/8/layout/hProcess11"/>
    <dgm:cxn modelId="{882111AC-8669-4E88-AFAA-561F3A8C7FA8}" type="presParOf" srcId="{6E56479F-F7A7-4DC3-A445-5E26C6E3FC7C}" destId="{6B1DE1EF-C5D8-4C6D-A531-6B68356DDD0D}" srcOrd="1" destOrd="0" presId="urn:microsoft.com/office/officeart/2005/8/layout/hProcess11"/>
    <dgm:cxn modelId="{641DF457-4E39-4BBE-8D9D-A90522F7745E}" type="presParOf" srcId="{6E56479F-F7A7-4DC3-A445-5E26C6E3FC7C}" destId="{B6166E8F-B952-430A-B2B6-15264FD855E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DF7674-7919-40BC-92BB-8FB0B49CF7DB}"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US"/>
        </a:p>
      </dgm:t>
    </dgm:pt>
    <dgm:pt modelId="{153DAE08-F969-4C7A-AFEA-DABA2BF8A69A}">
      <dgm:prSet phldrT="[Text]"/>
      <dgm:spPr>
        <a:solidFill>
          <a:schemeClr val="accent1">
            <a:lumMod val="60000"/>
            <a:lumOff val="40000"/>
          </a:schemeClr>
        </a:solidFill>
      </dgm:spPr>
      <dgm:t>
        <a:bodyPr/>
        <a:lstStyle/>
        <a:p>
          <a:r>
            <a:rPr lang="en-IN" dirty="0" smtClean="0"/>
            <a:t>Limitation Period</a:t>
          </a:r>
          <a:endParaRPr lang="en-US" dirty="0"/>
        </a:p>
      </dgm:t>
    </dgm:pt>
    <dgm:pt modelId="{321418C5-2185-4C82-B814-E5D60DC0D6C8}" type="parTrans" cxnId="{66260B5E-C936-4B6E-A0CE-3F005123CE26}">
      <dgm:prSet/>
      <dgm:spPr/>
      <dgm:t>
        <a:bodyPr/>
        <a:lstStyle/>
        <a:p>
          <a:endParaRPr lang="en-US"/>
        </a:p>
      </dgm:t>
    </dgm:pt>
    <dgm:pt modelId="{C06B6F31-B066-4492-9ADB-48FEC7081E4F}" type="sibTrans" cxnId="{66260B5E-C936-4B6E-A0CE-3F005123CE26}">
      <dgm:prSet/>
      <dgm:spPr/>
      <dgm:t>
        <a:bodyPr/>
        <a:lstStyle/>
        <a:p>
          <a:endParaRPr lang="en-US"/>
        </a:p>
      </dgm:t>
    </dgm:pt>
    <dgm:pt modelId="{DACC5CCE-D196-407A-A646-2BBC77908748}">
      <dgm:prSet phldrT="[Text]"/>
      <dgm:spPr>
        <a:solidFill>
          <a:schemeClr val="accent2">
            <a:lumMod val="75000"/>
          </a:schemeClr>
        </a:solidFill>
      </dgm:spPr>
      <dgm:t>
        <a:bodyPr/>
        <a:lstStyle/>
        <a:p>
          <a:r>
            <a:rPr lang="en-IN" dirty="0" smtClean="0"/>
            <a:t>Ongoing litigation and arbitrations</a:t>
          </a:r>
          <a:endParaRPr lang="en-US" dirty="0"/>
        </a:p>
      </dgm:t>
    </dgm:pt>
    <dgm:pt modelId="{8849D6F8-E420-4F59-AEBE-AB50E630B503}" type="parTrans" cxnId="{21633F2A-8B14-4F66-959F-3A964210CF62}">
      <dgm:prSet/>
      <dgm:spPr/>
      <dgm:t>
        <a:bodyPr/>
        <a:lstStyle/>
        <a:p>
          <a:endParaRPr lang="en-US"/>
        </a:p>
      </dgm:t>
    </dgm:pt>
    <dgm:pt modelId="{AA188926-7119-429C-B1DC-086E771ADA96}" type="sibTrans" cxnId="{21633F2A-8B14-4F66-959F-3A964210CF62}">
      <dgm:prSet/>
      <dgm:spPr/>
      <dgm:t>
        <a:bodyPr/>
        <a:lstStyle/>
        <a:p>
          <a:endParaRPr lang="en-US"/>
        </a:p>
      </dgm:t>
    </dgm:pt>
    <dgm:pt modelId="{20C233D4-C19D-4DDA-B290-34473031113A}">
      <dgm:prSet phldrT="[Text]"/>
      <dgm:spPr>
        <a:solidFill>
          <a:schemeClr val="bg2">
            <a:lumMod val="75000"/>
          </a:schemeClr>
        </a:solidFill>
      </dgm:spPr>
      <dgm:t>
        <a:bodyPr/>
        <a:lstStyle/>
        <a:p>
          <a:r>
            <a:rPr lang="en-IN" dirty="0" smtClean="0"/>
            <a:t>Case with need for immediate relief online filings and hearings</a:t>
          </a:r>
          <a:endParaRPr lang="en-US" dirty="0"/>
        </a:p>
      </dgm:t>
    </dgm:pt>
    <dgm:pt modelId="{C411D3D6-9FB3-4504-AF32-EDB01294A7B1}" type="parTrans" cxnId="{03955711-4E29-403C-8A91-1D8193250A29}">
      <dgm:prSet/>
      <dgm:spPr/>
      <dgm:t>
        <a:bodyPr/>
        <a:lstStyle/>
        <a:p>
          <a:endParaRPr lang="en-US"/>
        </a:p>
      </dgm:t>
    </dgm:pt>
    <dgm:pt modelId="{E4D1C03D-0828-430C-8954-B41871D182FF}" type="sibTrans" cxnId="{03955711-4E29-403C-8A91-1D8193250A29}">
      <dgm:prSet/>
      <dgm:spPr/>
      <dgm:t>
        <a:bodyPr/>
        <a:lstStyle/>
        <a:p>
          <a:endParaRPr lang="en-US"/>
        </a:p>
      </dgm:t>
    </dgm:pt>
    <dgm:pt modelId="{567B1B51-0CFE-41C9-B757-25FF0FA189E6}">
      <dgm:prSet phldrT="[Text]" phldr="1"/>
      <dgm:spPr/>
      <dgm:t>
        <a:bodyPr/>
        <a:lstStyle/>
        <a:p>
          <a:endParaRPr lang="en-US"/>
        </a:p>
      </dgm:t>
    </dgm:pt>
    <dgm:pt modelId="{A6BCB8ED-F762-487D-9B6E-1741DF31D04E}" type="parTrans" cxnId="{EA99AC28-12D7-44B7-A0B5-6D24F6183B58}">
      <dgm:prSet/>
      <dgm:spPr/>
      <dgm:t>
        <a:bodyPr/>
        <a:lstStyle/>
        <a:p>
          <a:endParaRPr lang="en-US"/>
        </a:p>
      </dgm:t>
    </dgm:pt>
    <dgm:pt modelId="{D9C73F30-FFCB-4769-BFFE-D7EF2377C6B4}" type="sibTrans" cxnId="{EA99AC28-12D7-44B7-A0B5-6D24F6183B58}">
      <dgm:prSet/>
      <dgm:spPr/>
      <dgm:t>
        <a:bodyPr/>
        <a:lstStyle/>
        <a:p>
          <a:endParaRPr lang="en-US"/>
        </a:p>
      </dgm:t>
    </dgm:pt>
    <dgm:pt modelId="{D638C43F-4DD1-45EB-92A2-9906C2D13DFC}">
      <dgm:prSet/>
      <dgm:spPr>
        <a:solidFill>
          <a:schemeClr val="accent5">
            <a:lumMod val="75000"/>
          </a:schemeClr>
        </a:solidFill>
      </dgm:spPr>
      <dgm:t>
        <a:bodyPr/>
        <a:lstStyle/>
        <a:p>
          <a:r>
            <a:rPr lang="en-IN" dirty="0" smtClean="0"/>
            <a:t>Recalibrate litigation Strategy</a:t>
          </a:r>
          <a:endParaRPr lang="en-IN" dirty="0"/>
        </a:p>
      </dgm:t>
    </dgm:pt>
    <dgm:pt modelId="{097E2D4B-7766-42AC-873E-A1DD83118723}" type="parTrans" cxnId="{FDD735FE-E9C7-4F3C-9728-5751168FC141}">
      <dgm:prSet/>
      <dgm:spPr/>
      <dgm:t>
        <a:bodyPr/>
        <a:lstStyle/>
        <a:p>
          <a:endParaRPr lang="en-US"/>
        </a:p>
      </dgm:t>
    </dgm:pt>
    <dgm:pt modelId="{A81AF8C2-BD66-42FA-8814-13223008892A}" type="sibTrans" cxnId="{FDD735FE-E9C7-4F3C-9728-5751168FC141}">
      <dgm:prSet/>
      <dgm:spPr/>
      <dgm:t>
        <a:bodyPr/>
        <a:lstStyle/>
        <a:p>
          <a:endParaRPr lang="en-US"/>
        </a:p>
      </dgm:t>
    </dgm:pt>
    <dgm:pt modelId="{67591814-65E8-4D9A-A949-F3CBF3F3A39E}" type="pres">
      <dgm:prSet presAssocID="{20DF7674-7919-40BC-92BB-8FB0B49CF7DB}" presName="matrix" presStyleCnt="0">
        <dgm:presLayoutVars>
          <dgm:chMax val="1"/>
          <dgm:dir/>
          <dgm:resizeHandles val="exact"/>
        </dgm:presLayoutVars>
      </dgm:prSet>
      <dgm:spPr/>
      <dgm:t>
        <a:bodyPr/>
        <a:lstStyle/>
        <a:p>
          <a:endParaRPr lang="en-US"/>
        </a:p>
      </dgm:t>
    </dgm:pt>
    <dgm:pt modelId="{1D8635B5-BF0A-415F-89AC-7EC3DB91474D}" type="pres">
      <dgm:prSet presAssocID="{20DF7674-7919-40BC-92BB-8FB0B49CF7DB}" presName="axisShape" presStyleLbl="bgShp" presStyleIdx="0" presStyleCnt="1"/>
      <dgm:spPr/>
    </dgm:pt>
    <dgm:pt modelId="{54A2DD6D-6E84-42C3-9C84-F77276DD4972}" type="pres">
      <dgm:prSet presAssocID="{20DF7674-7919-40BC-92BB-8FB0B49CF7DB}" presName="rect1" presStyleLbl="node1" presStyleIdx="0" presStyleCnt="4">
        <dgm:presLayoutVars>
          <dgm:chMax val="0"/>
          <dgm:chPref val="0"/>
          <dgm:bulletEnabled val="1"/>
        </dgm:presLayoutVars>
      </dgm:prSet>
      <dgm:spPr/>
      <dgm:t>
        <a:bodyPr/>
        <a:lstStyle/>
        <a:p>
          <a:endParaRPr lang="en-US"/>
        </a:p>
      </dgm:t>
    </dgm:pt>
    <dgm:pt modelId="{F7361EA7-F84E-4C00-B0F4-97EB0E1E0439}" type="pres">
      <dgm:prSet presAssocID="{20DF7674-7919-40BC-92BB-8FB0B49CF7DB}" presName="rect2" presStyleLbl="node1" presStyleIdx="1" presStyleCnt="4">
        <dgm:presLayoutVars>
          <dgm:chMax val="0"/>
          <dgm:chPref val="0"/>
          <dgm:bulletEnabled val="1"/>
        </dgm:presLayoutVars>
      </dgm:prSet>
      <dgm:spPr/>
      <dgm:t>
        <a:bodyPr/>
        <a:lstStyle/>
        <a:p>
          <a:endParaRPr lang="en-US"/>
        </a:p>
      </dgm:t>
    </dgm:pt>
    <dgm:pt modelId="{765DEFBE-29AC-4F40-917C-5985DF8025BA}" type="pres">
      <dgm:prSet presAssocID="{20DF7674-7919-40BC-92BB-8FB0B49CF7DB}" presName="rect3" presStyleLbl="node1" presStyleIdx="2" presStyleCnt="4">
        <dgm:presLayoutVars>
          <dgm:chMax val="0"/>
          <dgm:chPref val="0"/>
          <dgm:bulletEnabled val="1"/>
        </dgm:presLayoutVars>
      </dgm:prSet>
      <dgm:spPr/>
      <dgm:t>
        <a:bodyPr/>
        <a:lstStyle/>
        <a:p>
          <a:endParaRPr lang="en-US"/>
        </a:p>
      </dgm:t>
    </dgm:pt>
    <dgm:pt modelId="{AEE9B796-4BFF-4C2B-955B-74F46ABBB92E}" type="pres">
      <dgm:prSet presAssocID="{20DF7674-7919-40BC-92BB-8FB0B49CF7DB}" presName="rect4" presStyleLbl="node1" presStyleIdx="3" presStyleCnt="4">
        <dgm:presLayoutVars>
          <dgm:chMax val="0"/>
          <dgm:chPref val="0"/>
          <dgm:bulletEnabled val="1"/>
        </dgm:presLayoutVars>
      </dgm:prSet>
      <dgm:spPr/>
      <dgm:t>
        <a:bodyPr/>
        <a:lstStyle/>
        <a:p>
          <a:endParaRPr lang="en-US"/>
        </a:p>
      </dgm:t>
    </dgm:pt>
  </dgm:ptLst>
  <dgm:cxnLst>
    <dgm:cxn modelId="{9557151E-DBC8-426A-8250-6EF25A6DBE01}" type="presOf" srcId="{20DF7674-7919-40BC-92BB-8FB0B49CF7DB}" destId="{67591814-65E8-4D9A-A949-F3CBF3F3A39E}" srcOrd="0" destOrd="0" presId="urn:microsoft.com/office/officeart/2005/8/layout/matrix2"/>
    <dgm:cxn modelId="{21633F2A-8B14-4F66-959F-3A964210CF62}" srcId="{20DF7674-7919-40BC-92BB-8FB0B49CF7DB}" destId="{DACC5CCE-D196-407A-A646-2BBC77908748}" srcOrd="1" destOrd="0" parTransId="{8849D6F8-E420-4F59-AEBE-AB50E630B503}" sibTransId="{AA188926-7119-429C-B1DC-086E771ADA96}"/>
    <dgm:cxn modelId="{66260B5E-C936-4B6E-A0CE-3F005123CE26}" srcId="{20DF7674-7919-40BC-92BB-8FB0B49CF7DB}" destId="{153DAE08-F969-4C7A-AFEA-DABA2BF8A69A}" srcOrd="0" destOrd="0" parTransId="{321418C5-2185-4C82-B814-E5D60DC0D6C8}" sibTransId="{C06B6F31-B066-4492-9ADB-48FEC7081E4F}"/>
    <dgm:cxn modelId="{FDD735FE-E9C7-4F3C-9728-5751168FC141}" srcId="{20DF7674-7919-40BC-92BB-8FB0B49CF7DB}" destId="{D638C43F-4DD1-45EB-92A2-9906C2D13DFC}" srcOrd="2" destOrd="0" parTransId="{097E2D4B-7766-42AC-873E-A1DD83118723}" sibTransId="{A81AF8C2-BD66-42FA-8814-13223008892A}"/>
    <dgm:cxn modelId="{7900A41B-A7B7-4CF0-BB66-52E93177C576}" type="presOf" srcId="{DACC5CCE-D196-407A-A646-2BBC77908748}" destId="{F7361EA7-F84E-4C00-B0F4-97EB0E1E0439}" srcOrd="0" destOrd="0" presId="urn:microsoft.com/office/officeart/2005/8/layout/matrix2"/>
    <dgm:cxn modelId="{0EAAE4A7-C8A1-4257-BE69-CFC7678B2A48}" type="presOf" srcId="{D638C43F-4DD1-45EB-92A2-9906C2D13DFC}" destId="{765DEFBE-29AC-4F40-917C-5985DF8025BA}" srcOrd="0" destOrd="0" presId="urn:microsoft.com/office/officeart/2005/8/layout/matrix2"/>
    <dgm:cxn modelId="{EA99AC28-12D7-44B7-A0B5-6D24F6183B58}" srcId="{20DF7674-7919-40BC-92BB-8FB0B49CF7DB}" destId="{567B1B51-0CFE-41C9-B757-25FF0FA189E6}" srcOrd="4" destOrd="0" parTransId="{A6BCB8ED-F762-487D-9B6E-1741DF31D04E}" sibTransId="{D9C73F30-FFCB-4769-BFFE-D7EF2377C6B4}"/>
    <dgm:cxn modelId="{03955711-4E29-403C-8A91-1D8193250A29}" srcId="{20DF7674-7919-40BC-92BB-8FB0B49CF7DB}" destId="{20C233D4-C19D-4DDA-B290-34473031113A}" srcOrd="3" destOrd="0" parTransId="{C411D3D6-9FB3-4504-AF32-EDB01294A7B1}" sibTransId="{E4D1C03D-0828-430C-8954-B41871D182FF}"/>
    <dgm:cxn modelId="{A2E03039-24E3-4487-9DC3-11317203050E}" type="presOf" srcId="{20C233D4-C19D-4DDA-B290-34473031113A}" destId="{AEE9B796-4BFF-4C2B-955B-74F46ABBB92E}" srcOrd="0" destOrd="0" presId="urn:microsoft.com/office/officeart/2005/8/layout/matrix2"/>
    <dgm:cxn modelId="{25205D08-F248-4FE2-9DC3-E815879B5ED3}" type="presOf" srcId="{153DAE08-F969-4C7A-AFEA-DABA2BF8A69A}" destId="{54A2DD6D-6E84-42C3-9C84-F77276DD4972}" srcOrd="0" destOrd="0" presId="urn:microsoft.com/office/officeart/2005/8/layout/matrix2"/>
    <dgm:cxn modelId="{24C1EB53-3ACC-48AF-A27C-1B6D9F37E4AF}" type="presParOf" srcId="{67591814-65E8-4D9A-A949-F3CBF3F3A39E}" destId="{1D8635B5-BF0A-415F-89AC-7EC3DB91474D}" srcOrd="0" destOrd="0" presId="urn:microsoft.com/office/officeart/2005/8/layout/matrix2"/>
    <dgm:cxn modelId="{3E67FA91-E25A-4B86-B8A7-C129CFAC867C}" type="presParOf" srcId="{67591814-65E8-4D9A-A949-F3CBF3F3A39E}" destId="{54A2DD6D-6E84-42C3-9C84-F77276DD4972}" srcOrd="1" destOrd="0" presId="urn:microsoft.com/office/officeart/2005/8/layout/matrix2"/>
    <dgm:cxn modelId="{AAFCBC8C-C237-4147-A133-C11293A8BD32}" type="presParOf" srcId="{67591814-65E8-4D9A-A949-F3CBF3F3A39E}" destId="{F7361EA7-F84E-4C00-B0F4-97EB0E1E0439}" srcOrd="2" destOrd="0" presId="urn:microsoft.com/office/officeart/2005/8/layout/matrix2"/>
    <dgm:cxn modelId="{FA0C77E1-48AB-4014-9C6C-44CED53AC370}" type="presParOf" srcId="{67591814-65E8-4D9A-A949-F3CBF3F3A39E}" destId="{765DEFBE-29AC-4F40-917C-5985DF8025BA}" srcOrd="3" destOrd="0" presId="urn:microsoft.com/office/officeart/2005/8/layout/matrix2"/>
    <dgm:cxn modelId="{E6ECE9C9-3B32-4B10-9075-BFFB3CE38657}" type="presParOf" srcId="{67591814-65E8-4D9A-A949-F3CBF3F3A39E}" destId="{AEE9B796-4BFF-4C2B-955B-74F46ABBB92E}"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046524-12B5-429F-BEA2-011285579284}">
      <dsp:nvSpPr>
        <dsp:cNvPr id="0" name=""/>
        <dsp:cNvSpPr/>
      </dsp:nvSpPr>
      <dsp:spPr>
        <a:xfrm rot="5400000">
          <a:off x="5138025" y="-66991"/>
          <a:ext cx="1842740" cy="1978200"/>
        </a:xfrm>
        <a:prstGeom prst="ellipse">
          <a:avLst/>
        </a:prstGeom>
        <a:pattFill prst="trellis">
          <a:fgClr>
            <a:schemeClr val="accent1">
              <a:hueOff val="0"/>
              <a:satOff val="0"/>
              <a:lumOff val="0"/>
            </a:schemeClr>
          </a:fgClr>
          <a:bgClr>
            <a:schemeClr val="bg1"/>
          </a:bgClr>
        </a:patt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latin typeface="Avenir Book" charset="0"/>
              <a:ea typeface="Avenir Book" charset="0"/>
              <a:cs typeface="Avenir Book" charset="0"/>
            </a:rPr>
            <a:t>Lack of labour</a:t>
          </a:r>
          <a:endParaRPr lang="en-US" sz="2000" kern="1200" dirty="0">
            <a:latin typeface="Avenir Book" charset="0"/>
            <a:ea typeface="Avenir Book" charset="0"/>
            <a:cs typeface="Avenir Book" charset="0"/>
          </a:endParaRPr>
        </a:p>
      </dsp:txBody>
      <dsp:txXfrm rot="-5400000">
        <a:off x="5359996" y="270602"/>
        <a:ext cx="1398798" cy="1303014"/>
      </dsp:txXfrm>
    </dsp:sp>
    <dsp:sp modelId="{F466CC06-210C-46EF-AABF-2D90D81B1851}">
      <dsp:nvSpPr>
        <dsp:cNvPr id="0" name=""/>
        <dsp:cNvSpPr/>
      </dsp:nvSpPr>
      <dsp:spPr>
        <a:xfrm>
          <a:off x="6518234" y="370539"/>
          <a:ext cx="2056498" cy="1105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endParaRPr lang="en-US" sz="3600" kern="1200" dirty="0"/>
        </a:p>
      </dsp:txBody>
      <dsp:txXfrm>
        <a:off x="6518234" y="370539"/>
        <a:ext cx="2056498" cy="1105644"/>
      </dsp:txXfrm>
    </dsp:sp>
    <dsp:sp modelId="{3578D8CC-9C2A-49F5-B162-A36BE69D4B2E}">
      <dsp:nvSpPr>
        <dsp:cNvPr id="0" name=""/>
        <dsp:cNvSpPr/>
      </dsp:nvSpPr>
      <dsp:spPr>
        <a:xfrm rot="5400000">
          <a:off x="2887780" y="-68379"/>
          <a:ext cx="1842740" cy="1979499"/>
        </a:xfrm>
        <a:prstGeom prst="ellipse">
          <a:avLst/>
        </a:prstGeom>
        <a:pattFill prst="pct75">
          <a:fgClr>
            <a:schemeClr val="accent1">
              <a:hueOff val="0"/>
              <a:satOff val="0"/>
              <a:lumOff val="0"/>
            </a:schemeClr>
          </a:fgClr>
          <a:bgClr>
            <a:schemeClr val="bg1"/>
          </a:bgClr>
        </a:patt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IN" sz="1800" kern="1200" dirty="0" smtClean="0">
              <a:latin typeface="Avenir Book" charset="0"/>
              <a:ea typeface="Avenir Book" charset="0"/>
              <a:cs typeface="Avenir Book" charset="0"/>
            </a:rPr>
            <a:t>Delay in performance</a:t>
          </a:r>
          <a:endParaRPr lang="en-US" sz="1800" kern="1200" dirty="0">
            <a:latin typeface="Avenir Book" charset="0"/>
            <a:ea typeface="Avenir Book" charset="0"/>
            <a:cs typeface="Avenir Book" charset="0"/>
          </a:endParaRPr>
        </a:p>
      </dsp:txBody>
      <dsp:txXfrm rot="-5400000">
        <a:off x="3109292" y="269863"/>
        <a:ext cx="1399717" cy="1303014"/>
      </dsp:txXfrm>
    </dsp:sp>
    <dsp:sp modelId="{A8DD031B-F8A7-4058-903F-2D381DC432F3}">
      <dsp:nvSpPr>
        <dsp:cNvPr id="0" name=""/>
        <dsp:cNvSpPr/>
      </dsp:nvSpPr>
      <dsp:spPr>
        <a:xfrm rot="5400000">
          <a:off x="4019148" y="1593287"/>
          <a:ext cx="1842740" cy="1918049"/>
        </a:xfrm>
        <a:prstGeom prst="ellipse">
          <a:avLst/>
        </a:prstGeom>
        <a:pattFill prst="pct80">
          <a:fgClr>
            <a:schemeClr val="accent1">
              <a:hueOff val="0"/>
              <a:satOff val="0"/>
              <a:lumOff val="0"/>
            </a:schemeClr>
          </a:fgClr>
          <a:bgClr>
            <a:schemeClr val="bg1"/>
          </a:bgClr>
        </a:patt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solidFill>
                <a:schemeClr val="bg1"/>
              </a:solidFill>
              <a:latin typeface="Avenir Book" charset="0"/>
              <a:ea typeface="Avenir Book" charset="0"/>
              <a:cs typeface="Avenir Book" charset="0"/>
            </a:rPr>
            <a:t>Cash flow issues</a:t>
          </a:r>
          <a:endParaRPr lang="en-US" sz="2000" kern="1200" dirty="0">
            <a:solidFill>
              <a:schemeClr val="bg1"/>
            </a:solidFill>
            <a:latin typeface="Avenir Book" charset="0"/>
            <a:ea typeface="Avenir Book" charset="0"/>
            <a:cs typeface="Avenir Book" charset="0"/>
          </a:endParaRPr>
        </a:p>
      </dsp:txBody>
      <dsp:txXfrm rot="-5400000">
        <a:off x="4262386" y="1900804"/>
        <a:ext cx="1356265" cy="1303014"/>
      </dsp:txXfrm>
    </dsp:sp>
    <dsp:sp modelId="{F644548D-1B23-4FEC-984E-806845358E24}">
      <dsp:nvSpPr>
        <dsp:cNvPr id="0" name=""/>
        <dsp:cNvSpPr/>
      </dsp:nvSpPr>
      <dsp:spPr>
        <a:xfrm>
          <a:off x="1511172" y="1580261"/>
          <a:ext cx="1971889" cy="1887456"/>
        </a:xfrm>
        <a:prstGeom prst="ellipse">
          <a:avLst/>
        </a:prstGeom>
        <a:pattFill prst="pct90">
          <a:fgClr>
            <a:schemeClr val="accent1">
              <a:lumMod val="40000"/>
              <a:lumOff val="60000"/>
            </a:schemeClr>
          </a:fgClr>
          <a:bgClr>
            <a:schemeClr val="bg1"/>
          </a:bgClr>
        </a:patt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pPr>
          <a:r>
            <a:rPr lang="en-IN" sz="2000" kern="1200" dirty="0" smtClean="0">
              <a:solidFill>
                <a:schemeClr val="accent1">
                  <a:lumMod val="75000"/>
                </a:schemeClr>
              </a:solidFill>
              <a:latin typeface="Avenir Book" charset="0"/>
              <a:ea typeface="Avenir Book" charset="0"/>
              <a:cs typeface="Avenir Book" charset="0"/>
            </a:rPr>
            <a:t>M&amp;A Issues</a:t>
          </a:r>
          <a:endParaRPr lang="en-US" sz="2000" kern="1200" dirty="0">
            <a:solidFill>
              <a:schemeClr val="accent1">
                <a:lumMod val="75000"/>
              </a:schemeClr>
            </a:solidFill>
            <a:latin typeface="Avenir Book" charset="0"/>
            <a:ea typeface="Avenir Book" charset="0"/>
            <a:cs typeface="Avenir Book" charset="0"/>
          </a:endParaRPr>
        </a:p>
      </dsp:txBody>
      <dsp:txXfrm>
        <a:off x="1799948" y="1856673"/>
        <a:ext cx="1394337" cy="1334632"/>
      </dsp:txXfrm>
    </dsp:sp>
    <dsp:sp modelId="{58971083-C86B-4C96-B875-AB524051C516}">
      <dsp:nvSpPr>
        <dsp:cNvPr id="0" name=""/>
        <dsp:cNvSpPr/>
      </dsp:nvSpPr>
      <dsp:spPr>
        <a:xfrm rot="5400000">
          <a:off x="6486705" y="1541065"/>
          <a:ext cx="1842740" cy="1937544"/>
        </a:xfrm>
        <a:prstGeom prst="ellipse">
          <a:avLst/>
        </a:prstGeom>
        <a:pattFill prst="pct90">
          <a:fgClr>
            <a:schemeClr val="accent1">
              <a:hueOff val="0"/>
              <a:satOff val="0"/>
              <a:lumOff val="0"/>
            </a:schemeClr>
          </a:fgClr>
          <a:bgClr>
            <a:schemeClr val="bg1"/>
          </a:bgClr>
        </a:patt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smtClean="0"/>
        </a:p>
        <a:p>
          <a:pPr lvl="0" algn="ctr" defTabSz="711200">
            <a:lnSpc>
              <a:spcPct val="90000"/>
            </a:lnSpc>
            <a:spcBef>
              <a:spcPct val="0"/>
            </a:spcBef>
            <a:spcAft>
              <a:spcPct val="35000"/>
            </a:spcAft>
          </a:pPr>
          <a:r>
            <a:rPr lang="en-IN" sz="1800" kern="1200" dirty="0" smtClean="0">
              <a:latin typeface="Avenir Book" charset="0"/>
              <a:ea typeface="Avenir Book" charset="0"/>
              <a:cs typeface="Avenir Book" charset="0"/>
            </a:rPr>
            <a:t>Impossibility of performance</a:t>
          </a:r>
          <a:endParaRPr lang="en-US" sz="1800" kern="1200" dirty="0">
            <a:latin typeface="Avenir Book" charset="0"/>
            <a:ea typeface="Avenir Book" charset="0"/>
            <a:cs typeface="Avenir Book" charset="0"/>
          </a:endParaRPr>
        </a:p>
      </dsp:txBody>
      <dsp:txXfrm rot="-5400000">
        <a:off x="6723050" y="1858330"/>
        <a:ext cx="1370050" cy="1303014"/>
      </dsp:txXfrm>
    </dsp:sp>
    <dsp:sp modelId="{DA741694-BD58-449F-8AC5-D00C5B802BB2}">
      <dsp:nvSpPr>
        <dsp:cNvPr id="0" name=""/>
        <dsp:cNvSpPr/>
      </dsp:nvSpPr>
      <dsp:spPr>
        <a:xfrm rot="5400000">
          <a:off x="5284556" y="3083544"/>
          <a:ext cx="1842740" cy="2028043"/>
        </a:xfrm>
        <a:prstGeom prst="ellipse">
          <a:avLst/>
        </a:prstGeom>
        <a:pattFill prst="pct60">
          <a:fgClr>
            <a:schemeClr val="accent1">
              <a:hueOff val="0"/>
              <a:satOff val="0"/>
              <a:lumOff val="0"/>
            </a:schemeClr>
          </a:fgClr>
          <a:bgClr>
            <a:schemeClr val="bg1"/>
          </a:bgClr>
        </a:patt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latin typeface="Avenir Book" charset="0"/>
              <a:ea typeface="Avenir Book" charset="0"/>
              <a:cs typeface="Avenir Book" charset="0"/>
            </a:rPr>
            <a:t>Supply  chain disruption</a:t>
          </a:r>
          <a:endParaRPr lang="en-US" sz="2000" kern="1200" dirty="0">
            <a:latin typeface="Avenir Book" charset="0"/>
            <a:ea typeface="Avenir Book" charset="0"/>
            <a:cs typeface="Avenir Book" charset="0"/>
          </a:endParaRPr>
        </a:p>
      </dsp:txBody>
      <dsp:txXfrm rot="-5400000">
        <a:off x="5488905" y="3446058"/>
        <a:ext cx="1434043" cy="1303014"/>
      </dsp:txXfrm>
    </dsp:sp>
    <dsp:sp modelId="{B565FC10-0DD8-4358-A3DF-AE2A08B64763}">
      <dsp:nvSpPr>
        <dsp:cNvPr id="0" name=""/>
        <dsp:cNvSpPr/>
      </dsp:nvSpPr>
      <dsp:spPr>
        <a:xfrm>
          <a:off x="6518234" y="3461529"/>
          <a:ext cx="2056498" cy="1269566"/>
        </a:xfrm>
        <a:prstGeom prst="heptagon">
          <a:avLst/>
        </a:prstGeom>
        <a:noFill/>
        <a:ln>
          <a:noFill/>
        </a:ln>
        <a:effectLst/>
      </dsp:spPr>
      <dsp:style>
        <a:lnRef idx="0">
          <a:scrgbClr r="0" g="0" b="0"/>
        </a:lnRef>
        <a:fillRef idx="0">
          <a:scrgbClr r="0" g="0" b="0"/>
        </a:fillRef>
        <a:effectRef idx="0">
          <a:scrgbClr r="0" g="0" b="0"/>
        </a:effectRef>
        <a:fontRef idx="minor"/>
      </dsp:style>
    </dsp:sp>
    <dsp:sp modelId="{29523835-FD9F-449B-A0B0-3A6CE9D5FBF4}">
      <dsp:nvSpPr>
        <dsp:cNvPr id="0" name=""/>
        <dsp:cNvSpPr/>
      </dsp:nvSpPr>
      <dsp:spPr>
        <a:xfrm rot="5400000">
          <a:off x="2774531" y="3121789"/>
          <a:ext cx="1842740" cy="1953030"/>
        </a:xfrm>
        <a:prstGeom prst="ellipse">
          <a:avLst/>
        </a:prstGeom>
        <a:pattFill prst="pct75">
          <a:fgClr>
            <a:schemeClr val="accent1">
              <a:hueOff val="0"/>
              <a:satOff val="0"/>
              <a:lumOff val="0"/>
            </a:schemeClr>
          </a:fgClr>
          <a:bgClr>
            <a:schemeClr val="bg1"/>
          </a:bgClr>
        </a:patt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IN" sz="2000" kern="1200" dirty="0" smtClean="0">
              <a:latin typeface="Avenir Book" charset="0"/>
              <a:ea typeface="Avenir Book" charset="0"/>
              <a:cs typeface="Avenir Book" charset="0"/>
            </a:rPr>
            <a:t>Payment issues</a:t>
          </a:r>
          <a:endParaRPr lang="en-US" sz="2000" kern="1200" dirty="0">
            <a:latin typeface="Avenir Book" charset="0"/>
            <a:ea typeface="Avenir Book" charset="0"/>
            <a:cs typeface="Avenir Book" charset="0"/>
          </a:endParaRPr>
        </a:p>
      </dsp:txBody>
      <dsp:txXfrm rot="-5400000">
        <a:off x="3005401" y="3446797"/>
        <a:ext cx="1381000" cy="13030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63A927-C607-4EF8-9A20-45E9A4338929}">
      <dsp:nvSpPr>
        <dsp:cNvPr id="0" name=""/>
        <dsp:cNvSpPr/>
      </dsp:nvSpPr>
      <dsp:spPr>
        <a:xfrm>
          <a:off x="0" y="1411605"/>
          <a:ext cx="10515600" cy="188214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0D27F8-7DD0-4C21-B3BD-6806BA104FA1}">
      <dsp:nvSpPr>
        <dsp:cNvPr id="0" name=""/>
        <dsp:cNvSpPr/>
      </dsp:nvSpPr>
      <dsp:spPr>
        <a:xfrm>
          <a:off x="2597" y="0"/>
          <a:ext cx="1740162"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Divide major</a:t>
          </a:r>
        </a:p>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 and minor</a:t>
          </a:r>
        </a:p>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suppliers in high </a:t>
          </a:r>
        </a:p>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risk or </a:t>
          </a:r>
        </a:p>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otherwise</a:t>
          </a:r>
          <a:endParaRPr lang="en-US" sz="1400" kern="1200" dirty="0">
            <a:solidFill>
              <a:schemeClr val="accent1"/>
            </a:solidFill>
            <a:latin typeface="Avenir Book" charset="0"/>
            <a:ea typeface="Avenir Book" charset="0"/>
            <a:cs typeface="Avenir Book" charset="0"/>
          </a:endParaRPr>
        </a:p>
      </dsp:txBody>
      <dsp:txXfrm>
        <a:off x="2597" y="0"/>
        <a:ext cx="1740162" cy="1882140"/>
      </dsp:txXfrm>
    </dsp:sp>
    <dsp:sp modelId="{36525EF3-1DF4-448A-AD5B-F131F0BF8F57}">
      <dsp:nvSpPr>
        <dsp:cNvPr id="0" name=""/>
        <dsp:cNvSpPr/>
      </dsp:nvSpPr>
      <dsp:spPr>
        <a:xfrm>
          <a:off x="637411"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8D54D1-8F3F-4F78-A930-B549DDBF4CF7}">
      <dsp:nvSpPr>
        <dsp:cNvPr id="0" name=""/>
        <dsp:cNvSpPr/>
      </dsp:nvSpPr>
      <dsp:spPr>
        <a:xfrm>
          <a:off x="1799022" y="2823210"/>
          <a:ext cx="1125241"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Talk to suppliers</a:t>
          </a:r>
          <a:endParaRPr lang="en-US" sz="1400" kern="1200" dirty="0">
            <a:solidFill>
              <a:schemeClr val="accent1"/>
            </a:solidFill>
            <a:latin typeface="Avenir Book" charset="0"/>
            <a:ea typeface="Avenir Book" charset="0"/>
            <a:cs typeface="Avenir Book" charset="0"/>
          </a:endParaRPr>
        </a:p>
      </dsp:txBody>
      <dsp:txXfrm>
        <a:off x="1799022" y="2823210"/>
        <a:ext cx="1125241" cy="1882140"/>
      </dsp:txXfrm>
    </dsp:sp>
    <dsp:sp modelId="{D2A7DF6B-987D-4473-9E15-98ED2D1D01A3}">
      <dsp:nvSpPr>
        <dsp:cNvPr id="0" name=""/>
        <dsp:cNvSpPr/>
      </dsp:nvSpPr>
      <dsp:spPr>
        <a:xfrm>
          <a:off x="2126375"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201C59-E7D9-4D85-8D1B-45F1797B99D7}">
      <dsp:nvSpPr>
        <dsp:cNvPr id="0" name=""/>
        <dsp:cNvSpPr/>
      </dsp:nvSpPr>
      <dsp:spPr>
        <a:xfrm>
          <a:off x="2980525" y="0"/>
          <a:ext cx="1125241"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Are Supplies delayed or cancelled?</a:t>
          </a:r>
          <a:endParaRPr lang="en-US" sz="1400" kern="1200" dirty="0">
            <a:solidFill>
              <a:schemeClr val="accent1"/>
            </a:solidFill>
            <a:latin typeface="Avenir Book" charset="0"/>
            <a:ea typeface="Avenir Book" charset="0"/>
            <a:cs typeface="Avenir Book" charset="0"/>
          </a:endParaRPr>
        </a:p>
      </dsp:txBody>
      <dsp:txXfrm>
        <a:off x="2980525" y="0"/>
        <a:ext cx="1125241" cy="1882140"/>
      </dsp:txXfrm>
    </dsp:sp>
    <dsp:sp modelId="{ADF32C86-19B6-4516-990C-04DFC6D00FF4}">
      <dsp:nvSpPr>
        <dsp:cNvPr id="0" name=""/>
        <dsp:cNvSpPr/>
      </dsp:nvSpPr>
      <dsp:spPr>
        <a:xfrm>
          <a:off x="3307879"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9C9252-70FC-49B8-80DB-4AEE3F9613BC}">
      <dsp:nvSpPr>
        <dsp:cNvPr id="0" name=""/>
        <dsp:cNvSpPr/>
      </dsp:nvSpPr>
      <dsp:spPr>
        <a:xfrm>
          <a:off x="4162029" y="2823210"/>
          <a:ext cx="1125241"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Logistics’ difficulties?</a:t>
          </a:r>
          <a:endParaRPr lang="en-US" sz="1400" kern="1200" dirty="0">
            <a:solidFill>
              <a:schemeClr val="accent1"/>
            </a:solidFill>
            <a:latin typeface="Avenir Book" charset="0"/>
            <a:ea typeface="Avenir Book" charset="0"/>
            <a:cs typeface="Avenir Book" charset="0"/>
          </a:endParaRPr>
        </a:p>
      </dsp:txBody>
      <dsp:txXfrm>
        <a:off x="4162029" y="2823210"/>
        <a:ext cx="1125241" cy="1882140"/>
      </dsp:txXfrm>
    </dsp:sp>
    <dsp:sp modelId="{F4682490-EC63-4031-AE55-C8744129A799}">
      <dsp:nvSpPr>
        <dsp:cNvPr id="0" name=""/>
        <dsp:cNvSpPr/>
      </dsp:nvSpPr>
      <dsp:spPr>
        <a:xfrm>
          <a:off x="4489382"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66284C-589F-4D84-9128-87BFB254672B}">
      <dsp:nvSpPr>
        <dsp:cNvPr id="0" name=""/>
        <dsp:cNvSpPr/>
      </dsp:nvSpPr>
      <dsp:spPr>
        <a:xfrm>
          <a:off x="5343532" y="0"/>
          <a:ext cx="1125241"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Forecasts to be revised?</a:t>
          </a:r>
          <a:endParaRPr lang="en-US" sz="1400" kern="1200" dirty="0">
            <a:solidFill>
              <a:schemeClr val="accent1"/>
            </a:solidFill>
            <a:latin typeface="Avenir Book" charset="0"/>
            <a:ea typeface="Avenir Book" charset="0"/>
            <a:cs typeface="Avenir Book" charset="0"/>
          </a:endParaRPr>
        </a:p>
      </dsp:txBody>
      <dsp:txXfrm>
        <a:off x="5343532" y="0"/>
        <a:ext cx="1125241" cy="1882140"/>
      </dsp:txXfrm>
    </dsp:sp>
    <dsp:sp modelId="{0FB76CB7-13F3-4719-B14C-A41FD31BEB70}">
      <dsp:nvSpPr>
        <dsp:cNvPr id="0" name=""/>
        <dsp:cNvSpPr/>
      </dsp:nvSpPr>
      <dsp:spPr>
        <a:xfrm>
          <a:off x="5670885"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FBC234-ADD4-4282-B681-E16F0B6818AF}">
      <dsp:nvSpPr>
        <dsp:cNvPr id="0" name=""/>
        <dsp:cNvSpPr/>
      </dsp:nvSpPr>
      <dsp:spPr>
        <a:xfrm>
          <a:off x="6525035" y="2823210"/>
          <a:ext cx="1345495"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Prices and other commercial term avoid temptation to touch</a:t>
          </a:r>
          <a:endParaRPr lang="en-US" sz="1400" kern="1200" dirty="0">
            <a:solidFill>
              <a:schemeClr val="accent1"/>
            </a:solidFill>
            <a:latin typeface="Avenir Book" charset="0"/>
            <a:ea typeface="Avenir Book" charset="0"/>
            <a:cs typeface="Avenir Book" charset="0"/>
          </a:endParaRPr>
        </a:p>
      </dsp:txBody>
      <dsp:txXfrm>
        <a:off x="6525035" y="2823210"/>
        <a:ext cx="1345495" cy="1882140"/>
      </dsp:txXfrm>
    </dsp:sp>
    <dsp:sp modelId="{8DE701A6-3FC8-40BA-BFB1-239C78BFA053}">
      <dsp:nvSpPr>
        <dsp:cNvPr id="0" name=""/>
        <dsp:cNvSpPr/>
      </dsp:nvSpPr>
      <dsp:spPr>
        <a:xfrm>
          <a:off x="6962515"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D7C05E-5AED-4F05-AABC-E6D9F3998BEC}">
      <dsp:nvSpPr>
        <dsp:cNvPr id="0" name=""/>
        <dsp:cNvSpPr/>
      </dsp:nvSpPr>
      <dsp:spPr>
        <a:xfrm>
          <a:off x="7926793" y="0"/>
          <a:ext cx="1534648" cy="1882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IN" sz="1400" b="1" kern="1200" dirty="0" smtClean="0">
              <a:solidFill>
                <a:schemeClr val="accent1"/>
              </a:solidFill>
              <a:latin typeface="Avenir Book" charset="0"/>
              <a:ea typeface="Avenir Book" charset="0"/>
              <a:cs typeface="Avenir Book" charset="0"/>
            </a:rPr>
            <a:t>Payment instruments (bank guarantees/ letters of  credit) open?</a:t>
          </a:r>
          <a:endParaRPr lang="en-US" sz="1400" kern="1200" dirty="0">
            <a:solidFill>
              <a:schemeClr val="accent1"/>
            </a:solidFill>
            <a:latin typeface="Avenir Book" charset="0"/>
            <a:ea typeface="Avenir Book" charset="0"/>
            <a:cs typeface="Avenir Book" charset="0"/>
          </a:endParaRPr>
        </a:p>
      </dsp:txBody>
      <dsp:txXfrm>
        <a:off x="7926793" y="0"/>
        <a:ext cx="1534648" cy="1882140"/>
      </dsp:txXfrm>
    </dsp:sp>
    <dsp:sp modelId="{6B1DE1EF-C5D8-4C6D-A531-6B68356DDD0D}">
      <dsp:nvSpPr>
        <dsp:cNvPr id="0" name=""/>
        <dsp:cNvSpPr/>
      </dsp:nvSpPr>
      <dsp:spPr>
        <a:xfrm>
          <a:off x="8458850" y="2117407"/>
          <a:ext cx="470535" cy="47053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635B5-BF0A-415F-89AC-7EC3DB91474D}">
      <dsp:nvSpPr>
        <dsp:cNvPr id="0" name=""/>
        <dsp:cNvSpPr/>
      </dsp:nvSpPr>
      <dsp:spPr>
        <a:xfrm>
          <a:off x="2847975" y="0"/>
          <a:ext cx="4819650" cy="481965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A2DD6D-6E84-42C3-9C84-F77276DD4972}">
      <dsp:nvSpPr>
        <dsp:cNvPr id="0" name=""/>
        <dsp:cNvSpPr/>
      </dsp:nvSpPr>
      <dsp:spPr>
        <a:xfrm>
          <a:off x="3161252" y="313277"/>
          <a:ext cx="1927860" cy="1927860"/>
        </a:xfrm>
        <a:prstGeom prst="roundRect">
          <a:avLst/>
        </a:prstGeom>
        <a:solidFill>
          <a:schemeClr val="accent1">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t>Limitation Period</a:t>
          </a:r>
          <a:endParaRPr lang="en-US" sz="2100" kern="1200" dirty="0"/>
        </a:p>
      </dsp:txBody>
      <dsp:txXfrm>
        <a:off x="3255362" y="407387"/>
        <a:ext cx="1739640" cy="1739640"/>
      </dsp:txXfrm>
    </dsp:sp>
    <dsp:sp modelId="{F7361EA7-F84E-4C00-B0F4-97EB0E1E0439}">
      <dsp:nvSpPr>
        <dsp:cNvPr id="0" name=""/>
        <dsp:cNvSpPr/>
      </dsp:nvSpPr>
      <dsp:spPr>
        <a:xfrm>
          <a:off x="5426487" y="313277"/>
          <a:ext cx="1927860" cy="1927860"/>
        </a:xfrm>
        <a:prstGeom prst="roundRect">
          <a:avLst/>
        </a:prstGeom>
        <a:solidFill>
          <a:schemeClr val="accent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t>Ongoing litigation and arbitrations</a:t>
          </a:r>
          <a:endParaRPr lang="en-US" sz="2100" kern="1200" dirty="0"/>
        </a:p>
      </dsp:txBody>
      <dsp:txXfrm>
        <a:off x="5520597" y="407387"/>
        <a:ext cx="1739640" cy="1739640"/>
      </dsp:txXfrm>
    </dsp:sp>
    <dsp:sp modelId="{765DEFBE-29AC-4F40-917C-5985DF8025BA}">
      <dsp:nvSpPr>
        <dsp:cNvPr id="0" name=""/>
        <dsp:cNvSpPr/>
      </dsp:nvSpPr>
      <dsp:spPr>
        <a:xfrm>
          <a:off x="3161252" y="2578512"/>
          <a:ext cx="1927860" cy="1927860"/>
        </a:xfrm>
        <a:prstGeom prst="roundRect">
          <a:avLst/>
        </a:prstGeom>
        <a:solidFill>
          <a:schemeClr val="accent5">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t>Recalibrate litigation Strategy</a:t>
          </a:r>
          <a:endParaRPr lang="en-IN" sz="2100" kern="1200" dirty="0"/>
        </a:p>
      </dsp:txBody>
      <dsp:txXfrm>
        <a:off x="3255362" y="2672622"/>
        <a:ext cx="1739640" cy="1739640"/>
      </dsp:txXfrm>
    </dsp:sp>
    <dsp:sp modelId="{AEE9B796-4BFF-4C2B-955B-74F46ABBB92E}">
      <dsp:nvSpPr>
        <dsp:cNvPr id="0" name=""/>
        <dsp:cNvSpPr/>
      </dsp:nvSpPr>
      <dsp:spPr>
        <a:xfrm>
          <a:off x="5426487" y="2578512"/>
          <a:ext cx="1927860" cy="1927860"/>
        </a:xfrm>
        <a:prstGeom prst="roundRect">
          <a:avLst/>
        </a:prstGeom>
        <a:solidFill>
          <a:schemeClr val="bg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t>Case with need for immediate relief online filings and hearings</a:t>
          </a:r>
          <a:endParaRPr lang="en-US" sz="2100" kern="1200" dirty="0"/>
        </a:p>
      </dsp:txBody>
      <dsp:txXfrm>
        <a:off x="5520597" y="2672622"/>
        <a:ext cx="1739640" cy="1739640"/>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02B7FE-2159-954A-B1FB-78F8BA4B04C0}" type="datetimeFigureOut">
              <a:rPr lang="en-US" smtClean="0"/>
              <a:t>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92DF9-FBEE-D945-8873-4BA94EA2DFF9}" type="slidenum">
              <a:rPr lang="en-US" smtClean="0"/>
              <a:t>‹#›</a:t>
            </a:fld>
            <a:endParaRPr lang="en-US"/>
          </a:p>
        </p:txBody>
      </p:sp>
    </p:spTree>
    <p:extLst>
      <p:ext uri="{BB962C8B-B14F-4D97-AF65-F5344CB8AC3E}">
        <p14:creationId xmlns:p14="http://schemas.microsoft.com/office/powerpoint/2010/main" val="1102328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2DF9-FBEE-D945-8873-4BA94EA2DFF9}" type="slidenum">
              <a:rPr lang="en-US" smtClean="0"/>
              <a:t>5</a:t>
            </a:fld>
            <a:endParaRPr lang="en-US"/>
          </a:p>
        </p:txBody>
      </p:sp>
    </p:spTree>
    <p:extLst>
      <p:ext uri="{BB962C8B-B14F-4D97-AF65-F5344CB8AC3E}">
        <p14:creationId xmlns:p14="http://schemas.microsoft.com/office/powerpoint/2010/main" val="494909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2DF9-FBEE-D945-8873-4BA94EA2DFF9}" type="slidenum">
              <a:rPr lang="en-US" smtClean="0"/>
              <a:t>9</a:t>
            </a:fld>
            <a:endParaRPr lang="en-US"/>
          </a:p>
        </p:txBody>
      </p:sp>
    </p:spTree>
    <p:extLst>
      <p:ext uri="{BB962C8B-B14F-4D97-AF65-F5344CB8AC3E}">
        <p14:creationId xmlns:p14="http://schemas.microsoft.com/office/powerpoint/2010/main" val="73943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2DF9-FBEE-D945-8873-4BA94EA2DFF9}" type="slidenum">
              <a:rPr lang="en-US" smtClean="0"/>
              <a:t>11</a:t>
            </a:fld>
            <a:endParaRPr lang="en-US"/>
          </a:p>
        </p:txBody>
      </p:sp>
    </p:spTree>
    <p:extLst>
      <p:ext uri="{BB962C8B-B14F-4D97-AF65-F5344CB8AC3E}">
        <p14:creationId xmlns:p14="http://schemas.microsoft.com/office/powerpoint/2010/main" val="50733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92DF9-FBEE-D945-8873-4BA94EA2DFF9}" type="slidenum">
              <a:rPr lang="en-US" smtClean="0"/>
              <a:t>23</a:t>
            </a:fld>
            <a:endParaRPr lang="en-US"/>
          </a:p>
        </p:txBody>
      </p:sp>
    </p:spTree>
    <p:extLst>
      <p:ext uri="{BB962C8B-B14F-4D97-AF65-F5344CB8AC3E}">
        <p14:creationId xmlns:p14="http://schemas.microsoft.com/office/powerpoint/2010/main" val="193106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D0E294-A775-4A84-9E05-24BEC39B28C9}" type="datetimeFigureOut">
              <a:rPr lang="en-US" smtClean="0"/>
              <a:t>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CD0E294-A775-4A84-9E05-24BEC39B28C9}" type="datetimeFigureOut">
              <a:rPr lang="en-US" smtClean="0"/>
              <a:t>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CD0E294-A775-4A84-9E05-24BEC39B28C9}" type="datetimeFigureOut">
              <a:rPr lang="en-US" smtClean="0"/>
              <a:t>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D0E294-A775-4A84-9E05-24BEC39B28C9}" type="datetimeFigureOut">
              <a:rPr lang="en-US" smtClean="0"/>
              <a:t>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D0E294-A775-4A84-9E05-24BEC39B28C9}" type="datetimeFigureOut">
              <a:rPr lang="en-US" smtClean="0"/>
              <a:t>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D0E294-A775-4A84-9E05-24BEC39B28C9}" type="datetimeFigureOut">
              <a:rPr lang="en-US" smtClean="0"/>
              <a:t>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0E294-A775-4A84-9E05-24BEC39B28C9}" type="datetimeFigureOut">
              <a:rPr lang="en-US" smtClean="0"/>
              <a:t>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D0E294-A775-4A84-9E05-24BEC39B28C9}" type="datetimeFigureOut">
              <a:rPr lang="en-US" smtClean="0"/>
              <a:t>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D0E294-A775-4A84-9E05-24BEC39B28C9}" type="datetimeFigureOut">
              <a:rPr lang="en-US" smtClean="0"/>
              <a:t>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CD0E294-A775-4A84-9E05-24BEC39B28C9}" type="datetimeFigureOut">
              <a:rPr lang="en-US" smtClean="0"/>
              <a:t>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0E294-A775-4A84-9E05-24BEC39B28C9}" type="datetimeFigureOut">
              <a:rPr lang="en-US" smtClean="0"/>
              <a:t>6/20/20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843267-BE7C-4A33-AD8D-695144801E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CD0E294-A775-4A84-9E05-24BEC39B28C9}" type="datetimeFigureOut">
              <a:rPr lang="en-US" smtClean="0"/>
              <a:t>6/20/20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5843267-BE7C-4A33-AD8D-695144801E35}" type="slidenum">
              <a:rPr lang="en-US" smtClean="0"/>
              <a:t>‹#›</a:t>
            </a:fld>
            <a:endParaRPr lang="en-US"/>
          </a:p>
        </p:txBody>
      </p:sp>
    </p:spTree>
    <p:extLst>
      <p:ext uri="{BB962C8B-B14F-4D97-AF65-F5344CB8AC3E}">
        <p14:creationId xmlns:p14="http://schemas.microsoft.com/office/powerpoint/2010/main" val="1577598768"/>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 id="2147484015" r:id="rId13"/>
    <p:sldLayoutId id="2147484016" r:id="rId14"/>
    <p:sldLayoutId id="2147484017" r:id="rId15"/>
    <p:sldLayoutId id="2147484018" r:id="rId16"/>
    <p:sldLayoutId id="214748401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51012" y="1443038"/>
            <a:ext cx="8689976" cy="4200525"/>
          </a:xfrm>
          <a:noFill/>
        </p:spPr>
        <p:txBody>
          <a:bodyPr>
            <a:normAutofit/>
          </a:bodyPr>
          <a:lstStyle/>
          <a:p>
            <a:pPr algn="l"/>
            <a:endParaRPr lang="en-IN" b="1" dirty="0"/>
          </a:p>
          <a:p>
            <a:pPr algn="l"/>
            <a:endParaRPr lang="en-IN" sz="2800" b="1" dirty="0" smtClean="0">
              <a:solidFill>
                <a:schemeClr val="accent1"/>
              </a:solidFill>
              <a:latin typeface="Perpetua" charset="0"/>
              <a:ea typeface="Perpetua" charset="0"/>
              <a:cs typeface="Perpetua" charset="0"/>
            </a:endParaRPr>
          </a:p>
          <a:p>
            <a:pPr algn="l"/>
            <a:r>
              <a:rPr lang="en-IN" sz="3600" b="1" dirty="0" smtClean="0">
                <a:solidFill>
                  <a:schemeClr val="accent1"/>
                </a:solidFill>
                <a:latin typeface="Avenir Book" charset="0"/>
                <a:ea typeface="Avenir Book" charset="0"/>
                <a:cs typeface="Avenir Book" charset="0"/>
              </a:rPr>
              <a:t>COVID-19</a:t>
            </a:r>
            <a:endParaRPr lang="en-US" sz="3600" b="1" dirty="0">
              <a:solidFill>
                <a:schemeClr val="accent1"/>
              </a:solidFill>
              <a:latin typeface="Avenir Book" charset="0"/>
              <a:ea typeface="Avenir Book" charset="0"/>
              <a:cs typeface="Avenir Book" charset="0"/>
            </a:endParaRPr>
          </a:p>
          <a:p>
            <a:pPr algn="l"/>
            <a:r>
              <a:rPr lang="en-IN" sz="3000" b="1" dirty="0">
                <a:solidFill>
                  <a:schemeClr val="accent1"/>
                </a:solidFill>
                <a:latin typeface="Avenir Book" charset="0"/>
                <a:ea typeface="Avenir Book" charset="0"/>
                <a:cs typeface="Avenir Book" charset="0"/>
              </a:rPr>
              <a:t>Impact on Business in India</a:t>
            </a:r>
            <a:endParaRPr lang="en-US" sz="3000" b="1" dirty="0">
              <a:solidFill>
                <a:schemeClr val="accent1"/>
              </a:solidFill>
              <a:latin typeface="Avenir Book" charset="0"/>
              <a:ea typeface="Avenir Book" charset="0"/>
              <a:cs typeface="Avenir Book" charset="0"/>
            </a:endParaRPr>
          </a:p>
          <a:p>
            <a:endParaRPr lang="en-US" dirty="0"/>
          </a:p>
        </p:txBody>
      </p:sp>
    </p:spTree>
    <p:extLst>
      <p:ext uri="{BB962C8B-B14F-4D97-AF65-F5344CB8AC3E}">
        <p14:creationId xmlns:p14="http://schemas.microsoft.com/office/powerpoint/2010/main" val="609335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2900"/>
            <a:ext cx="10515600" cy="771525"/>
          </a:xfrm>
        </p:spPr>
        <p:txBody>
          <a:bodyPr>
            <a:normAutofit/>
          </a:bodyPr>
          <a:lstStyle/>
          <a:p>
            <a:r>
              <a:rPr lang="en-IN" sz="2800" b="1" dirty="0">
                <a:solidFill>
                  <a:schemeClr val="accent1"/>
                </a:solidFill>
                <a:latin typeface="Avenir Book" charset="0"/>
                <a:ea typeface="Avenir Book" charset="0"/>
                <a:cs typeface="Avenir Book" charset="0"/>
              </a:rPr>
              <a:t>Supply Chain </a:t>
            </a:r>
            <a:r>
              <a:rPr lang="en-IN" sz="2800" b="1" dirty="0" smtClean="0">
                <a:solidFill>
                  <a:schemeClr val="accent1"/>
                </a:solidFill>
                <a:latin typeface="Avenir Book" charset="0"/>
                <a:ea typeface="Avenir Book" charset="0"/>
                <a:cs typeface="Avenir Book" charset="0"/>
              </a:rPr>
              <a:t>issues</a:t>
            </a:r>
            <a:endParaRPr lang="en-US" sz="2800" dirty="0">
              <a:solidFill>
                <a:schemeClr val="accent1"/>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620469526"/>
              </p:ext>
            </p:extLst>
          </p:nvPr>
        </p:nvGraphicFramePr>
        <p:xfrm>
          <a:off x="838200" y="1471613"/>
          <a:ext cx="10515600" cy="4705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7054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8614"/>
            <a:ext cx="10515600" cy="1028699"/>
          </a:xfrm>
        </p:spPr>
        <p:txBody>
          <a:bodyPr>
            <a:normAutofit/>
          </a:bodyPr>
          <a:lstStyle/>
          <a:p>
            <a:r>
              <a:rPr lang="en-IN" sz="2600" b="1" dirty="0">
                <a:solidFill>
                  <a:schemeClr val="accent1"/>
                </a:solidFill>
                <a:latin typeface="Avenir Book" charset="0"/>
                <a:ea typeface="Avenir Book" charset="0"/>
                <a:cs typeface="Avenir Book" charset="0"/>
              </a:rPr>
              <a:t>Impact on Commercial </a:t>
            </a:r>
            <a:r>
              <a:rPr lang="en-IN" sz="2600" b="1" dirty="0" smtClean="0">
                <a:solidFill>
                  <a:schemeClr val="accent1"/>
                </a:solidFill>
                <a:latin typeface="Avenir Book" charset="0"/>
                <a:ea typeface="Avenir Book" charset="0"/>
                <a:cs typeface="Avenir Book" charset="0"/>
              </a:rPr>
              <a:t>Contracts</a:t>
            </a:r>
            <a:br>
              <a:rPr lang="en-IN" sz="2600" b="1" dirty="0" smtClean="0">
                <a:solidFill>
                  <a:schemeClr val="accent1"/>
                </a:solidFill>
                <a:latin typeface="Avenir Book" charset="0"/>
                <a:ea typeface="Avenir Book" charset="0"/>
                <a:cs typeface="Avenir Book" charset="0"/>
              </a:rPr>
            </a:br>
            <a:r>
              <a:rPr lang="en-IN" sz="2600" b="1" dirty="0" smtClean="0">
                <a:solidFill>
                  <a:schemeClr val="accent1"/>
                </a:solidFill>
                <a:latin typeface="Avenir Book" charset="0"/>
                <a:ea typeface="Avenir Book" charset="0"/>
                <a:cs typeface="Avenir Book" charset="0"/>
              </a:rPr>
              <a:t>- </a:t>
            </a:r>
            <a:r>
              <a:rPr lang="en-IN" sz="2600" b="1" i="1" dirty="0" smtClean="0">
                <a:solidFill>
                  <a:schemeClr val="accent1"/>
                </a:solidFill>
                <a:latin typeface="Avenir Book" charset="0"/>
                <a:ea typeface="Avenir Book" charset="0"/>
                <a:cs typeface="Avenir Book" charset="0"/>
              </a:rPr>
              <a:t>Dispute Resolution</a:t>
            </a:r>
            <a:endParaRPr lang="en-US" sz="2600" i="1" dirty="0">
              <a:solidFill>
                <a:schemeClr val="accent1"/>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671101549"/>
              </p:ext>
            </p:extLst>
          </p:nvPr>
        </p:nvGraphicFramePr>
        <p:xfrm>
          <a:off x="838200" y="1357313"/>
          <a:ext cx="10515600" cy="4819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1444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57299"/>
          </a:xfrm>
        </p:spPr>
        <p:txBody>
          <a:bodyPr>
            <a:normAutofit/>
          </a:bodyPr>
          <a:lstStyle/>
          <a:p>
            <a:r>
              <a:rPr lang="en-IN" sz="2600" b="1" dirty="0">
                <a:solidFill>
                  <a:schemeClr val="accent1"/>
                </a:solidFill>
                <a:latin typeface="Avenir Book" charset="0"/>
                <a:ea typeface="Avenir Book" charset="0"/>
                <a:cs typeface="Avenir Book" charset="0"/>
              </a:rPr>
              <a:t>Impact  on commercial </a:t>
            </a:r>
            <a:r>
              <a:rPr lang="en-IN" sz="2600" b="1" dirty="0" smtClean="0">
                <a:solidFill>
                  <a:schemeClr val="accent1"/>
                </a:solidFill>
                <a:latin typeface="Avenir Book" charset="0"/>
                <a:ea typeface="Avenir Book" charset="0"/>
                <a:cs typeface="Avenir Book" charset="0"/>
              </a:rPr>
              <a:t>contracts</a:t>
            </a:r>
            <a:br>
              <a:rPr lang="en-IN" sz="2600" b="1" dirty="0" smtClean="0">
                <a:solidFill>
                  <a:schemeClr val="accent1"/>
                </a:solidFill>
                <a:latin typeface="Avenir Book" charset="0"/>
                <a:ea typeface="Avenir Book" charset="0"/>
                <a:cs typeface="Avenir Book" charset="0"/>
              </a:rPr>
            </a:br>
            <a:r>
              <a:rPr lang="en-IN" sz="2600" b="1" dirty="0" smtClean="0">
                <a:solidFill>
                  <a:schemeClr val="accent1"/>
                </a:solidFill>
                <a:latin typeface="Avenir Book" charset="0"/>
                <a:ea typeface="Avenir Book" charset="0"/>
                <a:cs typeface="Avenir Book" charset="0"/>
              </a:rPr>
              <a:t>- </a:t>
            </a:r>
            <a:r>
              <a:rPr lang="en-IN" sz="2600" b="1" i="1" dirty="0">
                <a:solidFill>
                  <a:schemeClr val="accent1"/>
                </a:solidFill>
                <a:latin typeface="Avenir Book" charset="0"/>
                <a:ea typeface="Avenir Book" charset="0"/>
                <a:cs typeface="Avenir Book" charset="0"/>
              </a:rPr>
              <a:t>practical </a:t>
            </a:r>
            <a:r>
              <a:rPr lang="en-IN" sz="2600" b="1" i="1" dirty="0" smtClean="0">
                <a:solidFill>
                  <a:schemeClr val="accent1"/>
                </a:solidFill>
                <a:latin typeface="Avenir Book" charset="0"/>
                <a:ea typeface="Avenir Book" charset="0"/>
                <a:cs typeface="Avenir Book" charset="0"/>
              </a:rPr>
              <a:t>issues</a:t>
            </a:r>
            <a:endParaRPr lang="en-US" sz="2600" i="1" dirty="0">
              <a:solidFill>
                <a:schemeClr val="accent1"/>
              </a:solidFill>
              <a:latin typeface="Avenir Book" charset="0"/>
              <a:ea typeface="Avenir Book" charset="0"/>
              <a:cs typeface="Avenir Book" charset="0"/>
            </a:endParaRPr>
          </a:p>
        </p:txBody>
      </p:sp>
      <p:sp>
        <p:nvSpPr>
          <p:cNvPr id="3" name="Content Placeholder 2"/>
          <p:cNvSpPr>
            <a:spLocks noGrp="1"/>
          </p:cNvSpPr>
          <p:nvPr>
            <p:ph sz="quarter" idx="13"/>
          </p:nvPr>
        </p:nvSpPr>
        <p:spPr>
          <a:xfrm>
            <a:off x="838200" y="1100138"/>
            <a:ext cx="10515600" cy="5076825"/>
          </a:xfrm>
        </p:spPr>
        <p:txBody>
          <a:bodyPr>
            <a:normAutofit/>
          </a:bodyPr>
          <a:lstStyle/>
          <a:p>
            <a:pPr marL="0" indent="0">
              <a:buNone/>
            </a:pPr>
            <a:r>
              <a:rPr lang="en-IN" b="1" dirty="0" smtClean="0"/>
              <a:t> </a:t>
            </a:r>
          </a:p>
          <a:p>
            <a:pPr marL="0" indent="0">
              <a:buNone/>
            </a:pPr>
            <a:endParaRPr lang="en-US" dirty="0" smtClean="0"/>
          </a:p>
          <a:p>
            <a:r>
              <a:rPr lang="en-IN" sz="1900" cap="none" dirty="0" smtClean="0">
                <a:solidFill>
                  <a:schemeClr val="accent1"/>
                </a:solidFill>
                <a:latin typeface="Avenir Book" charset="0"/>
                <a:ea typeface="Avenir Book" charset="0"/>
                <a:cs typeface="Avenir Book" charset="0"/>
              </a:rPr>
              <a:t>Inability of parties to be  physically present</a:t>
            </a:r>
            <a:endParaRPr lang="en-US" sz="1900" cap="none" dirty="0" smtClean="0">
              <a:solidFill>
                <a:schemeClr val="accent1"/>
              </a:solidFill>
              <a:latin typeface="Avenir Book" charset="0"/>
              <a:ea typeface="Avenir Book" charset="0"/>
              <a:cs typeface="Avenir Book" charset="0"/>
            </a:endParaRPr>
          </a:p>
          <a:p>
            <a:r>
              <a:rPr lang="en-IN" sz="1900" cap="none" dirty="0" smtClean="0">
                <a:solidFill>
                  <a:schemeClr val="accent1"/>
                </a:solidFill>
                <a:latin typeface="Avenir Book" charset="0"/>
                <a:ea typeface="Avenir Book" charset="0"/>
                <a:cs typeface="Avenir Book" charset="0"/>
              </a:rPr>
              <a:t>Electronic signatures under the IT Act</a:t>
            </a:r>
            <a:endParaRPr lang="en-US" sz="1900" cap="none" dirty="0" smtClean="0">
              <a:solidFill>
                <a:schemeClr val="accent1"/>
              </a:solidFill>
              <a:latin typeface="Avenir Book" charset="0"/>
              <a:ea typeface="Avenir Book" charset="0"/>
              <a:cs typeface="Avenir Book" charset="0"/>
            </a:endParaRPr>
          </a:p>
          <a:p>
            <a:r>
              <a:rPr lang="en-IN" sz="1900" cap="none" dirty="0" smtClean="0">
                <a:solidFill>
                  <a:schemeClr val="accent1"/>
                </a:solidFill>
                <a:latin typeface="Avenir Book" charset="0"/>
                <a:ea typeface="Avenir Book" charset="0"/>
                <a:cs typeface="Avenir Book" charset="0"/>
              </a:rPr>
              <a:t>Valid and  enforceable contracts</a:t>
            </a:r>
            <a:endParaRPr lang="en-IN" sz="2400" dirty="0" smtClean="0"/>
          </a:p>
          <a:p>
            <a:endParaRPr lang="en-IN" sz="2400" dirty="0" smtClean="0"/>
          </a:p>
          <a:p>
            <a:endParaRPr lang="en-IN" sz="1900" dirty="0">
              <a:solidFill>
                <a:schemeClr val="accent1"/>
              </a:solidFill>
              <a:latin typeface="Avenir Book" charset="0"/>
              <a:ea typeface="Avenir Book" charset="0"/>
              <a:cs typeface="Avenir Book" charset="0"/>
            </a:endParaRPr>
          </a:p>
          <a:p>
            <a:r>
              <a:rPr lang="en-IN" sz="1900" cap="none" dirty="0" smtClean="0">
                <a:solidFill>
                  <a:schemeClr val="accent1"/>
                </a:solidFill>
                <a:latin typeface="Avenir Book" charset="0"/>
                <a:ea typeface="Avenir Book" charset="0"/>
                <a:cs typeface="Avenir Book" charset="0"/>
              </a:rPr>
              <a:t>Affects enforceability not validity</a:t>
            </a:r>
            <a:endParaRPr lang="en-US" sz="1900" cap="none" dirty="0" smtClean="0">
              <a:solidFill>
                <a:schemeClr val="accent1"/>
              </a:solidFill>
              <a:latin typeface="Avenir Book" charset="0"/>
              <a:ea typeface="Avenir Book" charset="0"/>
              <a:cs typeface="Avenir Book" charset="0"/>
            </a:endParaRPr>
          </a:p>
          <a:p>
            <a:r>
              <a:rPr lang="en-IN" sz="1900" cap="none" dirty="0" smtClean="0">
                <a:solidFill>
                  <a:schemeClr val="accent1"/>
                </a:solidFill>
                <a:latin typeface="Avenir Book" charset="0"/>
                <a:ea typeface="Avenir Book" charset="0"/>
                <a:cs typeface="Avenir Book" charset="0"/>
              </a:rPr>
              <a:t>E-stamping- printing stamp paper at home- limited availability</a:t>
            </a:r>
            <a:endParaRPr lang="en-US" sz="1900" cap="none" dirty="0" smtClean="0">
              <a:solidFill>
                <a:schemeClr val="accent1"/>
              </a:solidFill>
              <a:latin typeface="Avenir Book" charset="0"/>
              <a:ea typeface="Avenir Book" charset="0"/>
              <a:cs typeface="Avenir Book" charset="0"/>
            </a:endParaRPr>
          </a:p>
          <a:p>
            <a:r>
              <a:rPr lang="en-IN" sz="1900" cap="none" dirty="0" smtClean="0">
                <a:solidFill>
                  <a:schemeClr val="accent1"/>
                </a:solidFill>
                <a:latin typeface="Avenir Book" charset="0"/>
                <a:ea typeface="Avenir Book" charset="0"/>
                <a:cs typeface="Avenir Book" charset="0"/>
              </a:rPr>
              <a:t>Compounding / payment of penalty</a:t>
            </a:r>
            <a:endParaRPr lang="en-US" sz="1900" cap="none" dirty="0" smtClean="0">
              <a:solidFill>
                <a:schemeClr val="accent1"/>
              </a:solidFill>
              <a:latin typeface="Avenir Book" charset="0"/>
              <a:ea typeface="Avenir Book" charset="0"/>
              <a:cs typeface="Avenir Book" charset="0"/>
            </a:endParaRPr>
          </a:p>
          <a:p>
            <a:pPr marL="0" indent="0">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1856822302"/>
              </p:ext>
            </p:extLst>
          </p:nvPr>
        </p:nvGraphicFramePr>
        <p:xfrm>
          <a:off x="1000125" y="1257301"/>
          <a:ext cx="1628775" cy="614362"/>
        </p:xfrm>
        <a:graphic>
          <a:graphicData uri="http://schemas.openxmlformats.org/drawingml/2006/table">
            <a:tbl>
              <a:tblPr firstRow="1" bandRow="1">
                <a:tableStyleId>{5C22544A-7EE6-4342-B048-85BDC9FD1C3A}</a:tableStyleId>
              </a:tblPr>
              <a:tblGrid>
                <a:gridCol w="1628775"/>
              </a:tblGrid>
              <a:tr h="6143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u="none" dirty="0" smtClean="0">
                          <a:latin typeface="Avenir Book" charset="0"/>
                          <a:ea typeface="Avenir Book" charset="0"/>
                          <a:cs typeface="Avenir Book" charset="0"/>
                        </a:rPr>
                        <a:t>E-signing</a:t>
                      </a:r>
                      <a:endParaRPr lang="en-US" sz="2400" u="none" dirty="0" smtClean="0">
                        <a:latin typeface="Avenir Book" charset="0"/>
                        <a:ea typeface="Avenir Book" charset="0"/>
                        <a:cs typeface="Avenir Book" charset="0"/>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07767697"/>
              </p:ext>
            </p:extLst>
          </p:nvPr>
        </p:nvGraphicFramePr>
        <p:xfrm>
          <a:off x="1000125" y="3860006"/>
          <a:ext cx="2000250" cy="628650"/>
        </p:xfrm>
        <a:graphic>
          <a:graphicData uri="http://schemas.openxmlformats.org/drawingml/2006/table">
            <a:tbl>
              <a:tblPr firstRow="1" bandRow="1">
                <a:tableStyleId>{5C22544A-7EE6-4342-B048-85BDC9FD1C3A}</a:tableStyleId>
              </a:tblPr>
              <a:tblGrid>
                <a:gridCol w="2000250"/>
              </a:tblGrid>
              <a:tr h="6286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500" b="1" u="none" kern="1200" dirty="0" smtClean="0">
                          <a:solidFill>
                            <a:schemeClr val="lt1"/>
                          </a:solidFill>
                          <a:effectLst/>
                          <a:latin typeface="Avenir Book" charset="0"/>
                          <a:ea typeface="Avenir Book" charset="0"/>
                          <a:cs typeface="Avenir Book" charset="0"/>
                        </a:rPr>
                        <a:t>Stamping</a:t>
                      </a:r>
                      <a:endParaRPr lang="en-US" sz="2500" b="1" u="none" kern="1200" dirty="0" smtClean="0">
                        <a:solidFill>
                          <a:schemeClr val="lt1"/>
                        </a:solidFill>
                        <a:effectLst/>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2687612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614363"/>
            <a:ext cx="10515600" cy="5562600"/>
          </a:xfrm>
          <a:noFill/>
        </p:spPr>
        <p:txBody>
          <a:bodyPr/>
          <a:lstStyle/>
          <a:p>
            <a:endParaRPr lang="en-US" dirty="0" smtClean="0"/>
          </a:p>
          <a:p>
            <a:endParaRPr lang="en-US" dirty="0"/>
          </a:p>
          <a:p>
            <a:endParaRPr lang="en-US" dirty="0" smtClean="0"/>
          </a:p>
        </p:txBody>
      </p:sp>
      <p:sp>
        <p:nvSpPr>
          <p:cNvPr id="4" name="Rectangle 3"/>
          <p:cNvSpPr/>
          <p:nvPr/>
        </p:nvSpPr>
        <p:spPr>
          <a:xfrm>
            <a:off x="1068309" y="2641065"/>
            <a:ext cx="10055380" cy="1410386"/>
          </a:xfrm>
          <a:prstGeom prst="rect">
            <a:avLst/>
          </a:prstGeom>
          <a:noFill/>
        </p:spPr>
        <p:txBody>
          <a:bodyPr wrap="none">
            <a:spAutoFit/>
          </a:bodyPr>
          <a:lstStyle/>
          <a:p>
            <a:pPr algn="ctr">
              <a:lnSpc>
                <a:spcPct val="107000"/>
              </a:lnSpc>
            </a:pPr>
            <a:r>
              <a:rPr lang="en-IN" sz="3800" b="1" dirty="0" smtClean="0">
                <a:solidFill>
                  <a:schemeClr val="accent1"/>
                </a:solidFill>
                <a:effectLst/>
                <a:latin typeface="Avenir Book" charset="0"/>
                <a:ea typeface="Avenir Book" charset="0"/>
                <a:cs typeface="Avenir Book" charset="0"/>
              </a:rPr>
              <a:t>EMPLOYMENT RELATED CONSIDERATIONS</a:t>
            </a:r>
          </a:p>
          <a:p>
            <a:pPr algn="ctr">
              <a:lnSpc>
                <a:spcPct val="107000"/>
              </a:lnSpc>
            </a:pPr>
            <a:endParaRPr lang="en-US" sz="4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227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2888"/>
            <a:ext cx="10515600" cy="757237"/>
          </a:xfrm>
        </p:spPr>
        <p:txBody>
          <a:bodyPr>
            <a:normAutofit/>
          </a:bodyPr>
          <a:lstStyle/>
          <a:p>
            <a:r>
              <a:rPr lang="en-IN" sz="2800" b="1" dirty="0">
                <a:solidFill>
                  <a:schemeClr val="accent1"/>
                </a:solidFill>
                <a:latin typeface="Avenir Book" charset="0"/>
                <a:ea typeface="Avenir Book" charset="0"/>
                <a:cs typeface="Avenir Book" charset="0"/>
              </a:rPr>
              <a:t>Government </a:t>
            </a:r>
            <a:r>
              <a:rPr lang="en-IN" sz="2800" b="1" dirty="0" smtClean="0">
                <a:solidFill>
                  <a:schemeClr val="accent1"/>
                </a:solidFill>
                <a:latin typeface="Avenir Book" charset="0"/>
                <a:ea typeface="Avenir Book" charset="0"/>
                <a:cs typeface="Avenir Book" charset="0"/>
              </a:rPr>
              <a:t>Directives</a:t>
            </a:r>
            <a:endParaRPr lang="en-US" sz="2800" dirty="0">
              <a:solidFill>
                <a:schemeClr val="accent1"/>
              </a:solidFill>
              <a:latin typeface="Avenir Book" charset="0"/>
              <a:ea typeface="Avenir Book" charset="0"/>
              <a:cs typeface="Avenir Book" charset="0"/>
            </a:endParaRPr>
          </a:p>
        </p:txBody>
      </p:sp>
      <p:sp>
        <p:nvSpPr>
          <p:cNvPr id="3" name="Content Placeholder 2"/>
          <p:cNvSpPr>
            <a:spLocks noGrp="1"/>
          </p:cNvSpPr>
          <p:nvPr>
            <p:ph sz="quarter" idx="13"/>
          </p:nvPr>
        </p:nvSpPr>
        <p:spPr>
          <a:xfrm>
            <a:off x="838200" y="1000125"/>
            <a:ext cx="10515600" cy="5176838"/>
          </a:xfrm>
        </p:spPr>
        <p:txBody>
          <a:bodyPr/>
          <a:lstStyle/>
          <a:p>
            <a:pPr marL="0" indent="0" algn="ctr">
              <a:buNone/>
            </a:pPr>
            <a:r>
              <a:rPr lang="en-IN" b="1" dirty="0" smtClean="0">
                <a:solidFill>
                  <a:schemeClr val="accent1"/>
                </a:solidFill>
                <a:latin typeface="Avenir Book" charset="0"/>
                <a:ea typeface="Avenir Book" charset="0"/>
                <a:cs typeface="Avenir Book" charset="0"/>
              </a:rPr>
              <a:t>INDIA </a:t>
            </a:r>
            <a:r>
              <a:rPr lang="en-IN" b="1" dirty="0">
                <a:solidFill>
                  <a:schemeClr val="accent1"/>
                </a:solidFill>
                <a:latin typeface="Avenir Book" charset="0"/>
                <a:ea typeface="Avenir Book" charset="0"/>
                <a:cs typeface="Avenir Book" charset="0"/>
              </a:rPr>
              <a:t>UNDER LOCKDOWN</a:t>
            </a:r>
            <a:endParaRPr lang="en-US" dirty="0">
              <a:solidFill>
                <a:schemeClr val="accent1"/>
              </a:solidFill>
              <a:latin typeface="Avenir Book" charset="0"/>
              <a:ea typeface="Avenir Book" charset="0"/>
              <a:cs typeface="Avenir Book"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29255810"/>
              </p:ext>
            </p:extLst>
          </p:nvPr>
        </p:nvGraphicFramePr>
        <p:xfrm>
          <a:off x="838199" y="1785938"/>
          <a:ext cx="9777413" cy="1219200"/>
        </p:xfrm>
        <a:graphic>
          <a:graphicData uri="http://schemas.openxmlformats.org/drawingml/2006/table">
            <a:tbl>
              <a:tblPr firstRow="1" bandRow="1">
                <a:tableStyleId>{5C22544A-7EE6-4342-B048-85BDC9FD1C3A}</a:tableStyleId>
              </a:tblPr>
              <a:tblGrid>
                <a:gridCol w="9777413"/>
              </a:tblGrid>
              <a:tr h="800100">
                <a:tc>
                  <a:txBody>
                    <a:bodyPr/>
                    <a:lstStyle/>
                    <a:p>
                      <a:pPr marL="285750" indent="-285750">
                        <a:buFont typeface="Arial" panose="020B0604020202020204" pitchFamily="34" charset="0"/>
                        <a:buChar char="•"/>
                      </a:pPr>
                      <a:r>
                        <a:rPr lang="en-IN" sz="1800" b="1" kern="1200" dirty="0" smtClean="0">
                          <a:solidFill>
                            <a:schemeClr val="accent1">
                              <a:lumMod val="75000"/>
                            </a:schemeClr>
                          </a:solidFill>
                          <a:effectLst/>
                          <a:latin typeface="Avenir Book" charset="0"/>
                          <a:ea typeface="Avenir Book" charset="0"/>
                          <a:cs typeface="Avenir Book" charset="0"/>
                        </a:rPr>
                        <a:t>National Lockdown : </a:t>
                      </a:r>
                      <a:r>
                        <a:rPr lang="en-IN" sz="1800" b="0" kern="1200" dirty="0" smtClean="0">
                          <a:solidFill>
                            <a:schemeClr val="accent1">
                              <a:lumMod val="75000"/>
                            </a:schemeClr>
                          </a:solidFill>
                          <a:effectLst/>
                          <a:latin typeface="Avenir Book" charset="0"/>
                          <a:ea typeface="Avenir Book" charset="0"/>
                          <a:cs typeface="Avenir Book" charset="0"/>
                        </a:rPr>
                        <a:t>Extended for additional period of 19 days up to 3rd May 2020</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1"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800" b="1" kern="1200" dirty="0" smtClean="0">
                          <a:solidFill>
                            <a:schemeClr val="accent1">
                              <a:lumMod val="75000"/>
                            </a:schemeClr>
                          </a:solidFill>
                          <a:effectLst/>
                          <a:latin typeface="Avenir Book" charset="0"/>
                          <a:ea typeface="Avenir Book" charset="0"/>
                          <a:cs typeface="Avenir Book" charset="0"/>
                        </a:rPr>
                        <a:t>Inconsistent Lockdown Order : </a:t>
                      </a:r>
                      <a:r>
                        <a:rPr lang="en-IN" sz="1800" b="0" kern="1200" dirty="0" smtClean="0">
                          <a:solidFill>
                            <a:schemeClr val="accent1">
                              <a:lumMod val="75000"/>
                            </a:schemeClr>
                          </a:solidFill>
                          <a:effectLst/>
                          <a:latin typeface="Avenir Book" charset="0"/>
                          <a:ea typeface="Avenir Book" charset="0"/>
                          <a:cs typeface="Avenir Book" charset="0"/>
                        </a:rPr>
                        <a:t>Central Guidelines v. State orders</a:t>
                      </a:r>
                      <a:endParaRPr lang="en-US" sz="18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endParaRPr lang="en-US" sz="2000" b="0" kern="1200" dirty="0" smtClean="0">
                        <a:solidFill>
                          <a:schemeClr val="tx1">
                            <a:lumMod val="50000"/>
                            <a:lumOff val="50000"/>
                          </a:schemeClr>
                        </a:solidFill>
                        <a:effectLst/>
                        <a:latin typeface="+mn-lt"/>
                        <a:ea typeface="+mn-ea"/>
                        <a:cs typeface="+mn-cs"/>
                      </a:endParaRPr>
                    </a:p>
                  </a:txBody>
                  <a:tcPr>
                    <a:solidFill>
                      <a:schemeClr val="accent1">
                        <a:lumMod val="60000"/>
                        <a:lumOff val="4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69262148"/>
              </p:ext>
            </p:extLst>
          </p:nvPr>
        </p:nvGraphicFramePr>
        <p:xfrm>
          <a:off x="942976" y="3486150"/>
          <a:ext cx="2643187" cy="2914649"/>
        </p:xfrm>
        <a:graphic>
          <a:graphicData uri="http://schemas.openxmlformats.org/drawingml/2006/table">
            <a:tbl>
              <a:tblPr firstRow="1" bandRow="1">
                <a:tableStyleId>{5C22544A-7EE6-4342-B048-85BDC9FD1C3A}</a:tableStyleId>
              </a:tblPr>
              <a:tblGrid>
                <a:gridCol w="2643187"/>
              </a:tblGrid>
              <a:tr h="4020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Avenir Book" charset="0"/>
                          <a:ea typeface="Avenir Book" charset="0"/>
                          <a:cs typeface="Avenir Book" charset="0"/>
                        </a:rPr>
                        <a:t>Exempted</a:t>
                      </a:r>
                    </a:p>
                  </a:txBody>
                  <a:tcPr/>
                </a:tc>
              </a:tr>
              <a:tr h="2512628">
                <a:tc>
                  <a:txBody>
                    <a:bodyPr/>
                    <a:lstStyle/>
                    <a:p>
                      <a:pPr marL="285750" lvl="0" indent="-285750">
                        <a:buFont typeface="Arial" panose="020B0604020202020204" pitchFamily="34" charset="0"/>
                        <a:buChar char="•"/>
                      </a:pPr>
                      <a:r>
                        <a:rPr lang="en-IN" sz="1600" dirty="0" smtClean="0">
                          <a:solidFill>
                            <a:schemeClr val="accent1">
                              <a:lumMod val="75000"/>
                            </a:schemeClr>
                          </a:solidFill>
                          <a:latin typeface="Avenir Book" charset="0"/>
                          <a:ea typeface="Avenir Book" charset="0"/>
                          <a:cs typeface="Avenir Book" charset="0"/>
                        </a:rPr>
                        <a:t>Essential Services</a:t>
                      </a:r>
                    </a:p>
                    <a:p>
                      <a:pPr marL="285750" lvl="0" indent="-285750">
                        <a:buFont typeface="Arial" panose="020B0604020202020204" pitchFamily="34" charset="0"/>
                        <a:buChar char="•"/>
                      </a:pPr>
                      <a:endParaRPr lang="en-IN" sz="1600" dirty="0" smtClean="0">
                        <a:solidFill>
                          <a:schemeClr val="accent1">
                            <a:lumMod val="75000"/>
                          </a:schemeClr>
                        </a:solidFill>
                        <a:latin typeface="Avenir Book" charset="0"/>
                        <a:ea typeface="Avenir Book" charset="0"/>
                        <a:cs typeface="Avenir Book" charset="0"/>
                      </a:endParaRPr>
                    </a:p>
                    <a:p>
                      <a:pPr marL="285750" lvl="0" indent="-285750">
                        <a:buFont typeface="Arial" panose="020B0604020202020204" pitchFamily="34" charset="0"/>
                        <a:buChar char="•"/>
                      </a:pPr>
                      <a:r>
                        <a:rPr lang="en-IN" sz="1600" dirty="0" smtClean="0">
                          <a:solidFill>
                            <a:schemeClr val="accent1">
                              <a:lumMod val="75000"/>
                            </a:schemeClr>
                          </a:solidFill>
                          <a:latin typeface="Avenir Book" charset="0"/>
                          <a:ea typeface="Avenir Book" charset="0"/>
                          <a:cs typeface="Avenir Book" charset="0"/>
                        </a:rPr>
                        <a:t>IT/ITES services (engaged in  essential services)</a:t>
                      </a:r>
                    </a:p>
                    <a:p>
                      <a:pPr marL="285750" lvl="0" indent="-285750">
                        <a:buFont typeface="Arial" panose="020B0604020202020204" pitchFamily="34" charset="0"/>
                        <a:buChar char="•"/>
                      </a:pPr>
                      <a:endParaRPr lang="en-IN" sz="1600" dirty="0" smtClean="0">
                        <a:solidFill>
                          <a:schemeClr val="accent1">
                            <a:lumMod val="75000"/>
                          </a:schemeClr>
                        </a:solidFill>
                        <a:latin typeface="Avenir Book" charset="0"/>
                        <a:ea typeface="Avenir Book" charset="0"/>
                        <a:cs typeface="Avenir Book" charset="0"/>
                      </a:endParaRPr>
                    </a:p>
                    <a:p>
                      <a:pPr marL="285750" lvl="0" indent="-285750">
                        <a:buFont typeface="Arial" panose="020B0604020202020204" pitchFamily="34" charset="0"/>
                        <a:buChar char="•"/>
                      </a:pPr>
                      <a:r>
                        <a:rPr lang="en-IN" sz="1600" dirty="0" smtClean="0">
                          <a:solidFill>
                            <a:schemeClr val="accent1">
                              <a:lumMod val="75000"/>
                            </a:schemeClr>
                          </a:solidFill>
                          <a:latin typeface="Avenir Book" charset="0"/>
                          <a:ea typeface="Avenir Book" charset="0"/>
                          <a:cs typeface="Avenir Book" charset="0"/>
                        </a:rPr>
                        <a:t>Supply chain and e-commerce activities</a:t>
                      </a:r>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595105330"/>
              </p:ext>
            </p:extLst>
          </p:nvPr>
        </p:nvGraphicFramePr>
        <p:xfrm>
          <a:off x="3814763" y="3486150"/>
          <a:ext cx="3228975" cy="2961036"/>
        </p:xfrm>
        <a:graphic>
          <a:graphicData uri="http://schemas.openxmlformats.org/drawingml/2006/table">
            <a:tbl>
              <a:tblPr firstRow="1" bandRow="1">
                <a:tableStyleId>{5C22544A-7EE6-4342-B048-85BDC9FD1C3A}</a:tableStyleId>
              </a:tblPr>
              <a:tblGrid>
                <a:gridCol w="3228975"/>
              </a:tblGrid>
              <a:tr h="3757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Avenir Book" charset="0"/>
                          <a:ea typeface="Avenir Book" charset="0"/>
                          <a:cs typeface="Avenir Book" charset="0"/>
                        </a:rPr>
                        <a:t>Work from home</a:t>
                      </a:r>
                    </a:p>
                  </a:txBody>
                  <a:tcPr/>
                </a:tc>
              </a:tr>
              <a:tr h="2585270">
                <a:tc>
                  <a:txBody>
                    <a:bodyPr/>
                    <a:lstStyle/>
                    <a:p>
                      <a:pPr marL="285750" lvl="0" indent="-285750">
                        <a:buFont typeface="Arial" panose="020B0604020202020204" pitchFamily="34" charset="0"/>
                        <a:buChar char="•"/>
                      </a:pPr>
                      <a:r>
                        <a:rPr lang="en-IN" sz="1600" u="sng" dirty="0" smtClean="0">
                          <a:solidFill>
                            <a:schemeClr val="accent1">
                              <a:lumMod val="75000"/>
                            </a:schemeClr>
                          </a:solidFill>
                          <a:latin typeface="Avenir Book" charset="0"/>
                          <a:ea typeface="Avenir Book" charset="0"/>
                          <a:cs typeface="Avenir Book" charset="0"/>
                        </a:rPr>
                        <a:t>Work from home: </a:t>
                      </a:r>
                      <a:r>
                        <a:rPr lang="en-IN" sz="1600" u="none" dirty="0" smtClean="0">
                          <a:solidFill>
                            <a:schemeClr val="accent1">
                              <a:lumMod val="75000"/>
                            </a:schemeClr>
                          </a:solidFill>
                          <a:latin typeface="Avenir Book" charset="0"/>
                          <a:ea typeface="Avenir Book" charset="0"/>
                          <a:cs typeface="Avenir Book" charset="0"/>
                        </a:rPr>
                        <a:t>c</a:t>
                      </a:r>
                      <a:r>
                        <a:rPr lang="en-IN" sz="1600" dirty="0" smtClean="0">
                          <a:solidFill>
                            <a:schemeClr val="accent1">
                              <a:lumMod val="75000"/>
                            </a:schemeClr>
                          </a:solidFill>
                          <a:latin typeface="Avenir Book" charset="0"/>
                          <a:ea typeface="Avenir Book" charset="0"/>
                          <a:cs typeface="Avenir Book" charset="0"/>
                        </a:rPr>
                        <a:t>onsiderations</a:t>
                      </a:r>
                    </a:p>
                    <a:p>
                      <a:pPr marL="285750" lvl="0" indent="-285750">
                        <a:buFont typeface="Arial" panose="020B0604020202020204" pitchFamily="34" charset="0"/>
                        <a:buChar char="•"/>
                      </a:pPr>
                      <a:endParaRPr lang="en-IN" sz="1600" dirty="0" smtClean="0">
                        <a:solidFill>
                          <a:schemeClr val="accent1">
                            <a:lumMod val="75000"/>
                          </a:schemeClr>
                        </a:solidFill>
                        <a:latin typeface="Avenir Book" charset="0"/>
                        <a:ea typeface="Avenir Book" charset="0"/>
                        <a:cs typeface="Avenir Book" charset="0"/>
                      </a:endParaRPr>
                    </a:p>
                    <a:p>
                      <a:pPr marL="285750" lvl="0" indent="-285750">
                        <a:buFont typeface="Arial" panose="020B0604020202020204" pitchFamily="34" charset="0"/>
                        <a:buChar char="•"/>
                      </a:pPr>
                      <a:r>
                        <a:rPr lang="en-IN" sz="1600" u="sng" dirty="0" smtClean="0">
                          <a:solidFill>
                            <a:schemeClr val="accent1">
                              <a:lumMod val="75000"/>
                            </a:schemeClr>
                          </a:solidFill>
                          <a:latin typeface="Avenir Book" charset="0"/>
                          <a:ea typeface="Avenir Book" charset="0"/>
                          <a:cs typeface="Avenir Book" charset="0"/>
                        </a:rPr>
                        <a:t>Employees deemed on duty : </a:t>
                      </a:r>
                      <a:r>
                        <a:rPr lang="en-IN" sz="1600" dirty="0" smtClean="0">
                          <a:solidFill>
                            <a:schemeClr val="accent1">
                              <a:lumMod val="75000"/>
                            </a:schemeClr>
                          </a:solidFill>
                          <a:latin typeface="Avenir Book" charset="0"/>
                          <a:ea typeface="Avenir Book" charset="0"/>
                          <a:cs typeface="Avenir Book" charset="0"/>
                        </a:rPr>
                        <a:t>Advisory or mandatory?</a:t>
                      </a:r>
                    </a:p>
                    <a:p>
                      <a:pPr marL="285750" lvl="0" indent="-285750">
                        <a:buFont typeface="Arial" panose="020B0604020202020204" pitchFamily="34" charset="0"/>
                        <a:buChar char="•"/>
                      </a:pPr>
                      <a:endParaRPr lang="en-IN" sz="1600" dirty="0" smtClean="0">
                        <a:solidFill>
                          <a:schemeClr val="accent1">
                            <a:lumMod val="75000"/>
                          </a:schemeClr>
                        </a:solidFill>
                        <a:latin typeface="Avenir Book" charset="0"/>
                        <a:ea typeface="Avenir Book" charset="0"/>
                        <a:cs typeface="Avenir Book" charset="0"/>
                      </a:endParaRPr>
                    </a:p>
                    <a:p>
                      <a:pPr marL="285750" lvl="0" indent="-285750">
                        <a:buFont typeface="Arial" panose="020B0604020202020204" pitchFamily="34" charset="0"/>
                        <a:buChar char="•"/>
                      </a:pPr>
                      <a:r>
                        <a:rPr lang="en-IN" sz="1600" u="sng" dirty="0" smtClean="0">
                          <a:solidFill>
                            <a:schemeClr val="accent1">
                              <a:lumMod val="75000"/>
                            </a:schemeClr>
                          </a:solidFill>
                          <a:latin typeface="Avenir Book" charset="0"/>
                          <a:ea typeface="Avenir Book" charset="0"/>
                          <a:cs typeface="Avenir Book" charset="0"/>
                        </a:rPr>
                        <a:t>Monitoring : </a:t>
                      </a:r>
                      <a:r>
                        <a:rPr lang="en-IN" sz="1600" dirty="0" smtClean="0">
                          <a:solidFill>
                            <a:schemeClr val="accent1">
                              <a:lumMod val="75000"/>
                            </a:schemeClr>
                          </a:solidFill>
                          <a:latin typeface="Avenir Book" charset="0"/>
                          <a:ea typeface="Avenir Book" charset="0"/>
                          <a:cs typeface="Avenir Book" charset="0"/>
                        </a:rPr>
                        <a:t>Attendance; work quality</a:t>
                      </a:r>
                    </a:p>
                    <a:p>
                      <a:endParaRPr lang="en-US" sz="1600" dirty="0">
                        <a:latin typeface="Avenir Book" charset="0"/>
                        <a:ea typeface="Avenir Book" charset="0"/>
                        <a:cs typeface="Avenir Book" charset="0"/>
                      </a:endParaRPr>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96915809"/>
              </p:ext>
            </p:extLst>
          </p:nvPr>
        </p:nvGraphicFramePr>
        <p:xfrm>
          <a:off x="7315201" y="3474720"/>
          <a:ext cx="3286124" cy="2843212"/>
        </p:xfrm>
        <a:graphic>
          <a:graphicData uri="http://schemas.openxmlformats.org/drawingml/2006/table">
            <a:tbl>
              <a:tblPr firstRow="1" bandRow="1">
                <a:tableStyleId>{5C22544A-7EE6-4342-B048-85BDC9FD1C3A}</a:tableStyleId>
              </a:tblPr>
              <a:tblGrid>
                <a:gridCol w="3286124"/>
              </a:tblGrid>
              <a:tr h="356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Avenir Book" charset="0"/>
                          <a:ea typeface="Avenir Book" charset="0"/>
                          <a:cs typeface="Avenir Book" charset="0"/>
                        </a:rPr>
                        <a:t>Continued production</a:t>
                      </a:r>
                    </a:p>
                  </a:txBody>
                  <a:tcPr/>
                </a:tc>
              </a:tr>
              <a:tr h="2486804">
                <a:tc>
                  <a:txBody>
                    <a:bodyPr/>
                    <a:lstStyle/>
                    <a:p>
                      <a:pPr marL="285750" lvl="0" indent="-285750">
                        <a:buFont typeface="Arial" panose="020B0604020202020204" pitchFamily="34" charset="0"/>
                        <a:buChar char="•"/>
                      </a:pPr>
                      <a:r>
                        <a:rPr lang="en-IN" sz="1600" u="sng" dirty="0" smtClean="0">
                          <a:solidFill>
                            <a:schemeClr val="accent1">
                              <a:lumMod val="75000"/>
                            </a:schemeClr>
                          </a:solidFill>
                          <a:latin typeface="Avenir Book" charset="0"/>
                          <a:ea typeface="Avenir Book" charset="0"/>
                          <a:cs typeface="Avenir Book" charset="0"/>
                        </a:rPr>
                        <a:t>Continued Processes exempted: </a:t>
                      </a:r>
                      <a:r>
                        <a:rPr lang="en-IN" sz="1600" dirty="0" smtClean="0">
                          <a:solidFill>
                            <a:schemeClr val="accent1">
                              <a:lumMod val="75000"/>
                            </a:schemeClr>
                          </a:solidFill>
                          <a:latin typeface="Avenir Book" charset="0"/>
                          <a:ea typeface="Avenir Book" charset="0"/>
                          <a:cs typeface="Avenir Book" charset="0"/>
                        </a:rPr>
                        <a:t>permissions required?</a:t>
                      </a:r>
                    </a:p>
                    <a:p>
                      <a:pPr marL="285750" lvl="0" indent="-285750">
                        <a:buFont typeface="Arial" panose="020B0604020202020204" pitchFamily="34" charset="0"/>
                        <a:buChar char="•"/>
                      </a:pPr>
                      <a:r>
                        <a:rPr lang="en-IN" sz="1600" u="sng" dirty="0" smtClean="0">
                          <a:solidFill>
                            <a:schemeClr val="accent1">
                              <a:lumMod val="75000"/>
                            </a:schemeClr>
                          </a:solidFill>
                          <a:latin typeface="Avenir Book" charset="0"/>
                          <a:ea typeface="Avenir Book" charset="0"/>
                          <a:cs typeface="Avenir Book" charset="0"/>
                        </a:rPr>
                        <a:t>Exempt Activities : </a:t>
                      </a:r>
                      <a:r>
                        <a:rPr lang="en-IN" sz="1600" u="none" dirty="0" smtClean="0">
                          <a:solidFill>
                            <a:schemeClr val="accent1">
                              <a:lumMod val="75000"/>
                            </a:schemeClr>
                          </a:solidFill>
                          <a:latin typeface="Avenir Book" charset="0"/>
                          <a:ea typeface="Avenir Book" charset="0"/>
                          <a:cs typeface="Avenir Book" charset="0"/>
                        </a:rPr>
                        <a:t>c</a:t>
                      </a:r>
                      <a:r>
                        <a:rPr lang="en-IN" sz="1600" dirty="0" smtClean="0">
                          <a:solidFill>
                            <a:schemeClr val="accent1">
                              <a:lumMod val="75000"/>
                            </a:schemeClr>
                          </a:solidFill>
                          <a:latin typeface="Avenir Book" charset="0"/>
                          <a:ea typeface="Avenir Book" charset="0"/>
                          <a:cs typeface="Avenir Book" charset="0"/>
                        </a:rPr>
                        <a:t>ompliance conditions; social distancing; sanitization; mission critical marks for employees and workplace</a:t>
                      </a:r>
                    </a:p>
                    <a:p>
                      <a:endParaRPr lang="en-US" sz="1600" dirty="0">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1725502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0725"/>
          </a:xfrm>
        </p:spPr>
        <p:txBody>
          <a:bodyPr>
            <a:normAutofit/>
          </a:bodyPr>
          <a:lstStyle/>
          <a:p>
            <a:r>
              <a:rPr lang="en-IN" sz="2800" b="1" dirty="0">
                <a:solidFill>
                  <a:schemeClr val="accent1"/>
                </a:solidFill>
                <a:latin typeface="Avenir Book" charset="0"/>
                <a:ea typeface="Avenir Book" charset="0"/>
                <a:cs typeface="Avenir Book" charset="0"/>
              </a:rPr>
              <a:t>Workforce </a:t>
            </a:r>
            <a:r>
              <a:rPr lang="en-IN" sz="2800" b="1" dirty="0" smtClean="0">
                <a:solidFill>
                  <a:schemeClr val="accent1"/>
                </a:solidFill>
                <a:latin typeface="Avenir Book" charset="0"/>
                <a:ea typeface="Avenir Book" charset="0"/>
                <a:cs typeface="Avenir Book" charset="0"/>
              </a:rPr>
              <a:t>Considerations</a:t>
            </a:r>
            <a:endParaRPr lang="en-US" sz="2800" dirty="0">
              <a:solidFill>
                <a:schemeClr val="accent1"/>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121988048"/>
              </p:ext>
            </p:extLst>
          </p:nvPr>
        </p:nvGraphicFramePr>
        <p:xfrm>
          <a:off x="838200" y="1085850"/>
          <a:ext cx="4876800" cy="5400675"/>
        </p:xfrm>
        <a:graphic>
          <a:graphicData uri="http://schemas.openxmlformats.org/drawingml/2006/table">
            <a:tbl>
              <a:tblPr firstRow="1" bandRow="1">
                <a:tableStyleId>{5C22544A-7EE6-4342-B048-85BDC9FD1C3A}</a:tableStyleId>
              </a:tblPr>
              <a:tblGrid>
                <a:gridCol w="4876800"/>
              </a:tblGrid>
              <a:tr h="5400675">
                <a:tc>
                  <a:txBody>
                    <a:bodyPr/>
                    <a:lstStyle/>
                    <a:p>
                      <a:r>
                        <a:rPr lang="en-IN" sz="1600" b="1" u="sng" kern="1200" dirty="0" smtClean="0">
                          <a:solidFill>
                            <a:schemeClr val="accent1">
                              <a:lumMod val="75000"/>
                            </a:schemeClr>
                          </a:solidFill>
                          <a:effectLst/>
                          <a:latin typeface="Avenir Book" charset="0"/>
                          <a:ea typeface="Avenir Book" charset="0"/>
                          <a:cs typeface="Avenir Book" charset="0"/>
                        </a:rPr>
                        <a:t>Benefits:</a:t>
                      </a:r>
                    </a:p>
                    <a:p>
                      <a:endParaRPr lang="en-IN" sz="1600" b="1"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Deemed to be duty</a:t>
                      </a:r>
                      <a:r>
                        <a:rPr lang="en-IN" sz="1600" b="0" kern="1200" dirty="0" smtClean="0">
                          <a:solidFill>
                            <a:schemeClr val="accent1">
                              <a:lumMod val="75000"/>
                            </a:schemeClr>
                          </a:solidFill>
                          <a:effectLst/>
                          <a:latin typeface="Avenir Book" charset="0"/>
                          <a:ea typeface="Avenir Book" charset="0"/>
                          <a:cs typeface="Avenir Book" charset="0"/>
                        </a:rPr>
                        <a:t>: During lockdown period, employees are  deemed to be  on duty</a:t>
                      </a:r>
                    </a:p>
                    <a:p>
                      <a:pPr marL="0" indent="0">
                        <a:buFont typeface="Arial" panose="020B0604020202020204" pitchFamily="34" charset="0"/>
                        <a:buNone/>
                      </a:pPr>
                      <a:endParaRPr lang="en-IN" sz="16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Employee with COVID-19 Positive</a:t>
                      </a:r>
                      <a:r>
                        <a:rPr lang="en-IN" sz="1600" b="0" kern="1200" dirty="0" smtClean="0">
                          <a:solidFill>
                            <a:schemeClr val="accent1">
                              <a:lumMod val="75000"/>
                            </a:schemeClr>
                          </a:solidFill>
                          <a:effectLst/>
                          <a:latin typeface="Avenir Book" charset="0"/>
                          <a:ea typeface="Avenir Book" charset="0"/>
                          <a:cs typeface="Avenir Book" charset="0"/>
                        </a:rPr>
                        <a:t>: 28 days of paid  leave (only Karnataka)</a:t>
                      </a:r>
                    </a:p>
                    <a:p>
                      <a:pPr marL="285750" indent="-285750">
                        <a:buFont typeface="Arial" panose="020B0604020202020204" pitchFamily="34" charset="0"/>
                        <a:buChar char="•"/>
                      </a:pPr>
                      <a:endParaRPr lang="en-IN" sz="16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Employees self- isolating</a:t>
                      </a:r>
                      <a:r>
                        <a:rPr lang="en-IN" sz="1600" b="0" kern="1200" dirty="0" smtClean="0">
                          <a:solidFill>
                            <a:schemeClr val="accent1">
                              <a:lumMod val="75000"/>
                            </a:schemeClr>
                          </a:solidFill>
                          <a:effectLst/>
                          <a:latin typeface="Avenir Book" charset="0"/>
                          <a:ea typeface="Avenir Book" charset="0"/>
                          <a:cs typeface="Avenir Book" charset="0"/>
                        </a:rPr>
                        <a:t>: 14 days of paid leave</a:t>
                      </a:r>
                    </a:p>
                    <a:p>
                      <a:pPr marL="0" indent="0">
                        <a:buFont typeface="Arial" panose="020B0604020202020204" pitchFamily="34" charset="0"/>
                        <a:buNone/>
                      </a:pPr>
                      <a:endParaRPr lang="en-IN" sz="16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Where work  from home  is not possible: </a:t>
                      </a:r>
                      <a:r>
                        <a:rPr lang="en-IN" sz="1600" b="0" u="none" kern="1200" dirty="0" smtClean="0">
                          <a:solidFill>
                            <a:schemeClr val="accent1">
                              <a:lumMod val="75000"/>
                            </a:schemeClr>
                          </a:solidFill>
                          <a:effectLst/>
                          <a:latin typeface="Avenir Book" charset="0"/>
                          <a:ea typeface="Avenir Book" charset="0"/>
                          <a:cs typeface="Avenir Book" charset="0"/>
                        </a:rPr>
                        <a:t>P</a:t>
                      </a:r>
                      <a:r>
                        <a:rPr lang="en-IN" sz="1600" b="0" kern="1200" dirty="0" smtClean="0">
                          <a:solidFill>
                            <a:schemeClr val="accent1">
                              <a:lumMod val="75000"/>
                            </a:schemeClr>
                          </a:solidFill>
                          <a:effectLst/>
                          <a:latin typeface="Avenir Book" charset="0"/>
                          <a:ea typeface="Avenir Book" charset="0"/>
                          <a:cs typeface="Avenir Book" charset="0"/>
                        </a:rPr>
                        <a:t>aid leave unless agreed with employees to avail unpaid leave</a:t>
                      </a:r>
                    </a:p>
                    <a:p>
                      <a:pPr marL="0" indent="0">
                        <a:buFont typeface="Arial" panose="020B0604020202020204" pitchFamily="34" charset="0"/>
                        <a:buNone/>
                      </a:pPr>
                      <a:endParaRPr lang="en-IN" sz="16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Leaves Not Part of the regular paid leave</a:t>
                      </a:r>
                    </a:p>
                    <a:p>
                      <a:pPr marL="0" indent="0">
                        <a:buFont typeface="Arial" panose="020B0604020202020204" pitchFamily="34" charset="0"/>
                        <a:buNone/>
                      </a:pPr>
                      <a:endParaRPr lang="en-IN" sz="1600" b="0" u="sng"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Social Security benefits</a:t>
                      </a:r>
                      <a:r>
                        <a:rPr lang="en-IN" sz="1600" b="0" kern="1200" dirty="0" smtClean="0">
                          <a:solidFill>
                            <a:schemeClr val="accent1">
                              <a:lumMod val="75000"/>
                            </a:schemeClr>
                          </a:solidFill>
                          <a:effectLst/>
                          <a:latin typeface="Avenir Book" charset="0"/>
                          <a:ea typeface="Avenir Book" charset="0"/>
                          <a:cs typeface="Avenir Book" charset="0"/>
                        </a:rPr>
                        <a:t>: Must be paid as there is no relaxation order</a:t>
                      </a:r>
                      <a:endParaRPr lang="en-US" sz="1600" b="0" dirty="0">
                        <a:solidFill>
                          <a:schemeClr val="accent1">
                            <a:lumMod val="75000"/>
                          </a:schemeClr>
                        </a:solidFill>
                        <a:latin typeface="Avenir Book" charset="0"/>
                        <a:ea typeface="Avenir Book" charset="0"/>
                        <a:cs typeface="Avenir Book" charset="0"/>
                      </a:endParaRPr>
                    </a:p>
                  </a:txBody>
                  <a:tcPr>
                    <a:solidFill>
                      <a:schemeClr val="accent1">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66526973"/>
              </p:ext>
            </p:extLst>
          </p:nvPr>
        </p:nvGraphicFramePr>
        <p:xfrm>
          <a:off x="6229349" y="1085850"/>
          <a:ext cx="4614863" cy="5343524"/>
        </p:xfrm>
        <a:graphic>
          <a:graphicData uri="http://schemas.openxmlformats.org/drawingml/2006/table">
            <a:tbl>
              <a:tblPr firstRow="1" bandRow="1">
                <a:tableStyleId>{5C22544A-7EE6-4342-B048-85BDC9FD1C3A}</a:tableStyleId>
              </a:tblPr>
              <a:tblGrid>
                <a:gridCol w="4614863"/>
              </a:tblGrid>
              <a:tr h="5343524">
                <a:tc>
                  <a:txBody>
                    <a:bodyPr/>
                    <a:lstStyle/>
                    <a:p>
                      <a:r>
                        <a:rPr lang="en-IN" sz="1600" b="1" u="sng" kern="1200" dirty="0" smtClean="0">
                          <a:solidFill>
                            <a:schemeClr val="accent1">
                              <a:lumMod val="75000"/>
                            </a:schemeClr>
                          </a:solidFill>
                          <a:effectLst/>
                          <a:latin typeface="Avenir Book" charset="0"/>
                          <a:ea typeface="Avenir Book" charset="0"/>
                          <a:cs typeface="Avenir Book" charset="0"/>
                        </a:rPr>
                        <a:t>Termination &amp; Salary Reductions :</a:t>
                      </a:r>
                      <a:r>
                        <a:rPr lang="en-IN" sz="1600" b="1" kern="1200" dirty="0" smtClean="0">
                          <a:solidFill>
                            <a:schemeClr val="accent1">
                              <a:lumMod val="75000"/>
                            </a:schemeClr>
                          </a:solidFill>
                          <a:effectLst/>
                          <a:latin typeface="Avenir Book" charset="0"/>
                          <a:ea typeface="Avenir Book" charset="0"/>
                          <a:cs typeface="Avenir Book" charset="0"/>
                        </a:rPr>
                        <a:t/>
                      </a:r>
                      <a:br>
                        <a:rPr lang="en-IN" sz="1600" b="1" kern="1200" dirty="0" smtClean="0">
                          <a:solidFill>
                            <a:schemeClr val="accent1">
                              <a:lumMod val="75000"/>
                            </a:schemeClr>
                          </a:solidFill>
                          <a:effectLst/>
                          <a:latin typeface="Avenir Book" charset="0"/>
                          <a:ea typeface="Avenir Book" charset="0"/>
                          <a:cs typeface="Avenir Book" charset="0"/>
                        </a:rPr>
                      </a:br>
                      <a:endParaRPr lang="en-IN" sz="1600" b="1"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Monitoring Policy Compliances</a:t>
                      </a:r>
                      <a:r>
                        <a:rPr lang="en-IN" sz="1600" b="0" kern="1200" dirty="0" smtClean="0">
                          <a:solidFill>
                            <a:schemeClr val="accent1">
                              <a:lumMod val="75000"/>
                            </a:schemeClr>
                          </a:solidFill>
                          <a:effectLst/>
                          <a:latin typeface="Avenir Book" charset="0"/>
                          <a:ea typeface="Avenir Book" charset="0"/>
                          <a:cs typeface="Avenir Book" charset="0"/>
                        </a:rPr>
                        <a:t>: Evaluating cases for leave deduction; disciplinary action for ignoring directions; assessing productivity parameters</a:t>
                      </a:r>
                    </a:p>
                    <a:p>
                      <a:pPr marL="0" indent="0">
                        <a:buFont typeface="Arial" panose="020B0604020202020204" pitchFamily="34" charset="0"/>
                        <a:buNone/>
                      </a:pPr>
                      <a:endParaRPr lang="en-IN" sz="16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Advisory:</a:t>
                      </a:r>
                      <a:r>
                        <a:rPr lang="en-IN" sz="1600" b="0" kern="1200" dirty="0" smtClean="0">
                          <a:solidFill>
                            <a:schemeClr val="accent1">
                              <a:lumMod val="75000"/>
                            </a:schemeClr>
                          </a:solidFill>
                          <a:effectLst/>
                          <a:latin typeface="Avenir Book" charset="0"/>
                          <a:ea typeface="Avenir Book" charset="0"/>
                          <a:cs typeface="Avenir Book" charset="0"/>
                        </a:rPr>
                        <a:t> Central Government, Gujarat Government and Maharashtra Government</a:t>
                      </a:r>
                      <a:br>
                        <a:rPr lang="en-IN" sz="1600" b="0" kern="1200" dirty="0" smtClean="0">
                          <a:solidFill>
                            <a:schemeClr val="accent1">
                              <a:lumMod val="75000"/>
                            </a:schemeClr>
                          </a:solidFill>
                          <a:effectLst/>
                          <a:latin typeface="Avenir Book" charset="0"/>
                          <a:ea typeface="Avenir Book" charset="0"/>
                          <a:cs typeface="Avenir Book" charset="0"/>
                        </a:rPr>
                      </a:br>
                      <a:endParaRPr lang="en-IN" sz="1600" b="0" kern="1200" dirty="0" smtClean="0">
                        <a:solidFill>
                          <a:schemeClr val="accent1">
                            <a:lumMod val="75000"/>
                          </a:schemeClr>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600" b="0" u="sng" kern="1200" dirty="0" smtClean="0">
                          <a:solidFill>
                            <a:schemeClr val="accent1">
                              <a:lumMod val="75000"/>
                            </a:schemeClr>
                          </a:solidFill>
                          <a:effectLst/>
                          <a:latin typeface="Avenir Book" charset="0"/>
                          <a:ea typeface="Avenir Book" charset="0"/>
                          <a:cs typeface="Avenir Book" charset="0"/>
                        </a:rPr>
                        <a:t>Mandatory Payments :</a:t>
                      </a:r>
                      <a:r>
                        <a:rPr lang="en-IN" sz="1600" b="0" kern="1200" dirty="0" smtClean="0">
                          <a:solidFill>
                            <a:schemeClr val="accent1">
                              <a:lumMod val="75000"/>
                            </a:schemeClr>
                          </a:solidFill>
                          <a:effectLst/>
                          <a:latin typeface="Avenir Book" charset="0"/>
                          <a:ea typeface="Avenir Book" charset="0"/>
                          <a:cs typeface="Avenir Book" charset="0"/>
                        </a:rPr>
                        <a:t> Delhi, Telangana and Uttar Pradesh</a:t>
                      </a:r>
                      <a:endParaRPr lang="en-US" sz="1600" b="0" dirty="0">
                        <a:solidFill>
                          <a:schemeClr val="accent1">
                            <a:lumMod val="75000"/>
                          </a:schemeClr>
                        </a:solidFill>
                        <a:latin typeface="Avenir Book" charset="0"/>
                        <a:ea typeface="Avenir Book" charset="0"/>
                        <a:cs typeface="Avenir Book" charset="0"/>
                      </a:endParaRPr>
                    </a:p>
                  </a:txBody>
                  <a:tcPr>
                    <a:solidFill>
                      <a:schemeClr val="accent1">
                        <a:lumMod val="60000"/>
                        <a:lumOff val="40000"/>
                      </a:schemeClr>
                    </a:solidFill>
                  </a:tcPr>
                </a:tc>
              </a:tr>
            </a:tbl>
          </a:graphicData>
        </a:graphic>
      </p:graphicFrame>
    </p:spTree>
    <p:extLst>
      <p:ext uri="{BB962C8B-B14F-4D97-AF65-F5344CB8AC3E}">
        <p14:creationId xmlns:p14="http://schemas.microsoft.com/office/powerpoint/2010/main" val="483327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0738"/>
          </a:xfrm>
        </p:spPr>
        <p:txBody>
          <a:bodyPr>
            <a:normAutofit/>
          </a:bodyPr>
          <a:lstStyle/>
          <a:p>
            <a:r>
              <a:rPr lang="en-IN" sz="2800" b="1" dirty="0">
                <a:solidFill>
                  <a:schemeClr val="accent1"/>
                </a:solidFill>
                <a:latin typeface="Avenir Book" charset="0"/>
                <a:ea typeface="Avenir Book" charset="0"/>
                <a:cs typeface="Avenir Book" charset="0"/>
              </a:rPr>
              <a:t>Containment </a:t>
            </a:r>
            <a:r>
              <a:rPr lang="en-IN" sz="2800" b="1" dirty="0" smtClean="0">
                <a:solidFill>
                  <a:schemeClr val="accent1"/>
                </a:solidFill>
                <a:latin typeface="Avenir Book" charset="0"/>
                <a:ea typeface="Avenir Book" charset="0"/>
                <a:cs typeface="Avenir Book" charset="0"/>
              </a:rPr>
              <a:t>Measures</a:t>
            </a:r>
            <a:endParaRPr lang="en-US" sz="2800" dirty="0">
              <a:solidFill>
                <a:schemeClr val="accent1"/>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866459839"/>
              </p:ext>
            </p:extLst>
          </p:nvPr>
        </p:nvGraphicFramePr>
        <p:xfrm>
          <a:off x="838200" y="1300163"/>
          <a:ext cx="10515600" cy="4754880"/>
        </p:xfrm>
        <a:graphic>
          <a:graphicData uri="http://schemas.openxmlformats.org/drawingml/2006/table">
            <a:tbl>
              <a:tblPr firstRow="1" bandRow="1">
                <a:tableStyleId>{5C22544A-7EE6-4342-B048-85BDC9FD1C3A}</a:tableStyleId>
              </a:tblPr>
              <a:tblGrid>
                <a:gridCol w="10515600"/>
              </a:tblGrid>
              <a:tr h="4729162">
                <a:tc>
                  <a:txBody>
                    <a:bodyPr/>
                    <a:lstStyle/>
                    <a:p>
                      <a:r>
                        <a:rPr lang="en-IN" sz="1800" b="1" kern="1200" dirty="0" smtClean="0">
                          <a:solidFill>
                            <a:schemeClr val="accent1">
                              <a:lumMod val="75000"/>
                            </a:schemeClr>
                          </a:solidFill>
                          <a:effectLst/>
                          <a:latin typeface="Avenir Book" charset="0"/>
                          <a:ea typeface="Avenir Book" charset="0"/>
                          <a:cs typeface="Avenir Book" charset="0"/>
                        </a:rPr>
                        <a:t>Remote Working; Continuity Planning</a:t>
                      </a:r>
                      <a:endParaRPr lang="en-US" sz="1800" b="1" kern="1200" dirty="0" smtClean="0">
                        <a:solidFill>
                          <a:schemeClr val="accent1">
                            <a:lumMod val="75000"/>
                          </a:schemeClr>
                        </a:solidFill>
                        <a:effectLst/>
                        <a:latin typeface="Avenir Book" charset="0"/>
                        <a:ea typeface="Avenir Book" charset="0"/>
                        <a:cs typeface="Avenir Book" charset="0"/>
                      </a:endParaRPr>
                    </a:p>
                    <a:p>
                      <a:r>
                        <a:rPr lang="en-IN" sz="1800" b="1" kern="1200" dirty="0" smtClean="0">
                          <a:solidFill>
                            <a:schemeClr val="accent1">
                              <a:lumMod val="75000"/>
                            </a:schemeClr>
                          </a:solidFill>
                          <a:effectLst/>
                          <a:latin typeface="Avenir Book" charset="0"/>
                          <a:ea typeface="Avenir Book" charset="0"/>
                          <a:cs typeface="Avenir Book" charset="0"/>
                        </a:rPr>
                        <a:t> </a:t>
                      </a:r>
                      <a:endParaRPr lang="en-US" sz="1800" b="1"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Promote remote working  where feasible; utilize digital resources</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0"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Formulate policy for effective remote work management; time logs, work reports, attendance</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0"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Avoid travel &amp; exchange of material, document; audio-video modes for meetings</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0"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Challenges with IT equipment &amp; infrastructure; training for use of IT equipment &amp; Infrastructure</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0"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Reduce non- core workforce (Contracted workers; Support Staff)</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0"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Spread- out core  workforce; split shifts; reduce work-days/ work-hours; spaced-out workplace, transport facilities</a:t>
                      </a:r>
                      <a:endParaRPr lang="en-US" sz="1800" b="0" kern="1200" dirty="0" smtClean="0">
                        <a:solidFill>
                          <a:schemeClr val="accent1">
                            <a:lumMod val="75000"/>
                          </a:schemeClr>
                        </a:solidFill>
                        <a:effectLst/>
                        <a:latin typeface="Avenir Book" charset="0"/>
                        <a:ea typeface="Avenir Book" charset="0"/>
                        <a:cs typeface="Avenir Book" charset="0"/>
                      </a:endParaRPr>
                    </a:p>
                    <a:p>
                      <a:pPr marL="0" indent="0">
                        <a:buFont typeface="Arial" panose="020B0604020202020204" pitchFamily="34" charset="0"/>
                        <a:buNone/>
                      </a:pPr>
                      <a:endParaRPr lang="en-US" sz="1800" b="0" kern="1200" dirty="0" smtClean="0">
                        <a:solidFill>
                          <a:schemeClr val="accent1">
                            <a:lumMod val="75000"/>
                          </a:schemeClr>
                        </a:solidFill>
                        <a:effectLst/>
                        <a:latin typeface="Avenir Book" charset="0"/>
                        <a:ea typeface="Avenir Book" charset="0"/>
                        <a:cs typeface="Avenir Book" charset="0"/>
                      </a:endParaRPr>
                    </a:p>
                    <a:p>
                      <a:pPr marL="285750" lvl="0" indent="-285750">
                        <a:buFont typeface="Arial" panose="020B0604020202020204" pitchFamily="34" charset="0"/>
                        <a:buChar char="•"/>
                      </a:pPr>
                      <a:r>
                        <a:rPr lang="en-IN" sz="1800" b="0" kern="1200" dirty="0" smtClean="0">
                          <a:solidFill>
                            <a:schemeClr val="accent1">
                              <a:lumMod val="75000"/>
                            </a:schemeClr>
                          </a:solidFill>
                          <a:effectLst/>
                          <a:latin typeface="Avenir Book" charset="0"/>
                          <a:ea typeface="Avenir Book" charset="0"/>
                          <a:cs typeface="Avenir Book" charset="0"/>
                        </a:rPr>
                        <a:t>Protective measures – for emergency/ essential functions, accounts, payroll; delivery</a:t>
                      </a:r>
                      <a:endParaRPr lang="en-US" sz="1800" b="0" kern="1200" dirty="0" smtClean="0">
                        <a:solidFill>
                          <a:schemeClr val="accent1">
                            <a:lumMod val="75000"/>
                          </a:schemeClr>
                        </a:solidFill>
                        <a:effectLst/>
                        <a:latin typeface="Avenir Book" charset="0"/>
                        <a:ea typeface="Avenir Book" charset="0"/>
                        <a:cs typeface="Avenir Book" charset="0"/>
                      </a:endParaRPr>
                    </a:p>
                    <a:p>
                      <a:endParaRPr lang="en-US"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466100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marL="0" indent="0" algn="ctr">
              <a:lnSpc>
                <a:spcPct val="100000"/>
              </a:lnSpc>
              <a:spcBef>
                <a:spcPts val="0"/>
              </a:spcBef>
              <a:buClrTx/>
              <a:buNone/>
            </a:pPr>
            <a:r>
              <a:rPr lang="en-US" sz="3800" b="1" dirty="0" smtClean="0">
                <a:solidFill>
                  <a:schemeClr val="accent1"/>
                </a:solidFill>
                <a:latin typeface="Avenir Book" charset="0"/>
                <a:ea typeface="Avenir Book" charset="0"/>
                <a:cs typeface="Avenir Book" charset="0"/>
              </a:rPr>
              <a:t>Functioning </a:t>
            </a:r>
            <a:r>
              <a:rPr lang="en-US" sz="3800" b="1" dirty="0">
                <a:solidFill>
                  <a:schemeClr val="accent1"/>
                </a:solidFill>
                <a:latin typeface="Avenir Book" charset="0"/>
                <a:ea typeface="Avenir Book" charset="0"/>
                <a:cs typeface="Avenir Book" charset="0"/>
              </a:rPr>
              <a:t>of the Indian Judiciary</a:t>
            </a:r>
            <a:endParaRPr lang="en-US" sz="3800" dirty="0">
              <a:solidFill>
                <a:schemeClr val="accent1"/>
              </a:solidFill>
              <a:latin typeface="Avenir Book" charset="0"/>
              <a:ea typeface="Avenir Book" charset="0"/>
              <a:cs typeface="Avenir Book"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dirty="0">
              <a:solidFill>
                <a:schemeClr val="accent1"/>
              </a:solidFill>
            </a:endParaRPr>
          </a:p>
        </p:txBody>
      </p:sp>
    </p:spTree>
    <p:extLst>
      <p:ext uri="{BB962C8B-B14F-4D97-AF65-F5344CB8AC3E}">
        <p14:creationId xmlns:p14="http://schemas.microsoft.com/office/powerpoint/2010/main" val="1755353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7383"/>
          </a:xfrm>
        </p:spPr>
        <p:txBody>
          <a:bodyPr>
            <a:normAutofit fontScale="90000"/>
          </a:bodyPr>
          <a:lstStyle/>
          <a:p>
            <a:r>
              <a:rPr lang="en-US" sz="2800" b="1" dirty="0" smtClean="0">
                <a:solidFill>
                  <a:schemeClr val="accent1"/>
                </a:solidFill>
                <a:latin typeface="Avenir Book" charset="0"/>
                <a:ea typeface="Avenir Book" charset="0"/>
                <a:cs typeface="Avenir Book" charset="0"/>
              </a:rPr>
              <a:t/>
            </a:r>
            <a:br>
              <a:rPr lang="en-US" sz="2800" b="1" dirty="0" smtClean="0">
                <a:solidFill>
                  <a:schemeClr val="accent1"/>
                </a:solidFill>
                <a:latin typeface="Avenir Book" charset="0"/>
                <a:ea typeface="Avenir Book" charset="0"/>
                <a:cs typeface="Avenir Book" charset="0"/>
              </a:rPr>
            </a:br>
            <a:r>
              <a:rPr lang="en-US" sz="3100" b="1" dirty="0" smtClean="0">
                <a:solidFill>
                  <a:schemeClr val="accent1"/>
                </a:solidFill>
                <a:latin typeface="Avenir Book" charset="0"/>
                <a:ea typeface="Avenir Book" charset="0"/>
                <a:cs typeface="Avenir Book" charset="0"/>
              </a:rPr>
              <a:t>Functioning </a:t>
            </a:r>
            <a:r>
              <a:rPr lang="en-US" sz="3100" b="1" dirty="0">
                <a:solidFill>
                  <a:schemeClr val="accent1"/>
                </a:solidFill>
                <a:latin typeface="Avenir Book" charset="0"/>
                <a:ea typeface="Avenir Book" charset="0"/>
                <a:cs typeface="Avenir Book" charset="0"/>
              </a:rPr>
              <a:t>of the Indian Judiciary</a:t>
            </a:r>
            <a:r>
              <a:rPr lang="en-US" dirty="0">
                <a:solidFill>
                  <a:schemeClr val="accent1"/>
                </a:solidFill>
                <a:latin typeface="Avenir Book" charset="0"/>
                <a:ea typeface="Avenir Book" charset="0"/>
                <a:cs typeface="Avenir Book" charset="0"/>
              </a:rPr>
              <a:t/>
            </a:r>
            <a:br>
              <a:rPr lang="en-US" dirty="0">
                <a:solidFill>
                  <a:schemeClr val="accent1"/>
                </a:solidFill>
                <a:latin typeface="Avenir Book" charset="0"/>
                <a:ea typeface="Avenir Book" charset="0"/>
                <a:cs typeface="Avenir Book" charset="0"/>
              </a:rPr>
            </a:br>
            <a:endParaRPr lang="en-US"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240894662"/>
              </p:ext>
            </p:extLst>
          </p:nvPr>
        </p:nvGraphicFramePr>
        <p:xfrm>
          <a:off x="914400" y="1585914"/>
          <a:ext cx="10363200" cy="4754880"/>
        </p:xfrm>
        <a:graphic>
          <a:graphicData uri="http://schemas.openxmlformats.org/drawingml/2006/table">
            <a:tbl>
              <a:tblPr firstRow="1" bandRow="1">
                <a:tableStyleId>{5C22544A-7EE6-4342-B048-85BDC9FD1C3A}</a:tableStyleId>
              </a:tblPr>
              <a:tblGrid>
                <a:gridCol w="10363200"/>
              </a:tblGrid>
              <a:tr h="906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venir Book" charset="0"/>
                          <a:ea typeface="Avenir Book" charset="0"/>
                          <a:cs typeface="Avenir Book" charset="0"/>
                        </a:rPr>
                        <a:t>Judiciary in quarantine – Only urgent matters to be listed and heard</a:t>
                      </a:r>
                    </a:p>
                    <a:p>
                      <a:endParaRPr lang="en-US" dirty="0" smtClean="0">
                        <a:latin typeface="Avenir Book" charset="0"/>
                        <a:ea typeface="Avenir Book" charset="0"/>
                        <a:cs typeface="Avenir Book" charset="0"/>
                      </a:endParaRPr>
                    </a:p>
                    <a:p>
                      <a:endParaRPr lang="en-US" dirty="0">
                        <a:latin typeface="Avenir Book" charset="0"/>
                        <a:ea typeface="Avenir Book" charset="0"/>
                        <a:cs typeface="Avenir Book" charset="0"/>
                      </a:endParaRPr>
                    </a:p>
                  </a:txBody>
                  <a:tcPr/>
                </a:tc>
              </a:tr>
              <a:tr h="906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1">
                              <a:lumMod val="75000"/>
                            </a:schemeClr>
                          </a:solidFill>
                          <a:latin typeface="Avenir Book" charset="0"/>
                          <a:ea typeface="Avenir Book" charset="0"/>
                          <a:cs typeface="Avenir Book" charset="0"/>
                        </a:rPr>
                        <a:t>Video Conferencing introduced for hearing urgent matters</a:t>
                      </a:r>
                    </a:p>
                    <a:p>
                      <a:endParaRPr lang="en-US" dirty="0" smtClean="0">
                        <a:solidFill>
                          <a:schemeClr val="accent1">
                            <a:lumMod val="75000"/>
                          </a:schemeClr>
                        </a:solidFill>
                        <a:latin typeface="Avenir Book" charset="0"/>
                        <a:ea typeface="Avenir Book" charset="0"/>
                        <a:cs typeface="Avenir Book" charset="0"/>
                      </a:endParaRPr>
                    </a:p>
                    <a:p>
                      <a:endParaRPr lang="en-US" dirty="0">
                        <a:solidFill>
                          <a:schemeClr val="accent1">
                            <a:lumMod val="75000"/>
                          </a:schemeClr>
                        </a:solidFill>
                        <a:latin typeface="Avenir Book" charset="0"/>
                        <a:ea typeface="Avenir Book" charset="0"/>
                        <a:cs typeface="Avenir Book" charset="0"/>
                      </a:endParaRPr>
                    </a:p>
                  </a:txBody>
                  <a:tcPr/>
                </a:tc>
              </a:tr>
              <a:tr h="906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1">
                              <a:lumMod val="75000"/>
                            </a:schemeClr>
                          </a:solidFill>
                          <a:latin typeface="Avenir Book" charset="0"/>
                          <a:ea typeface="Avenir Book" charset="0"/>
                          <a:cs typeface="Avenir Book" charset="0"/>
                        </a:rPr>
                        <a:t>Vacation of stay orders of Kerala and Allahabad High Court deferring recovery of tax taxes</a:t>
                      </a:r>
                    </a:p>
                    <a:p>
                      <a:endParaRPr lang="en-US" dirty="0" smtClean="0">
                        <a:solidFill>
                          <a:schemeClr val="accent1">
                            <a:lumMod val="75000"/>
                          </a:schemeClr>
                        </a:solidFill>
                        <a:latin typeface="Avenir Book" charset="0"/>
                        <a:ea typeface="Avenir Book" charset="0"/>
                        <a:cs typeface="Avenir Book" charset="0"/>
                      </a:endParaRPr>
                    </a:p>
                    <a:p>
                      <a:endParaRPr lang="en-US" dirty="0" smtClean="0">
                        <a:solidFill>
                          <a:schemeClr val="accent1">
                            <a:lumMod val="75000"/>
                          </a:schemeClr>
                        </a:solidFill>
                        <a:latin typeface="Avenir Book" charset="0"/>
                        <a:ea typeface="Avenir Book" charset="0"/>
                        <a:cs typeface="Avenir Book" charset="0"/>
                      </a:endParaRPr>
                    </a:p>
                  </a:txBody>
                  <a:tcPr/>
                </a:tc>
              </a:tr>
              <a:tr h="1722955">
                <a:tc>
                  <a:txBody>
                    <a:bodyPr/>
                    <a:lstStyle/>
                    <a:p>
                      <a:pPr marL="0" indent="0">
                        <a:buNone/>
                      </a:pPr>
                      <a:r>
                        <a:rPr lang="en-US" dirty="0" smtClean="0">
                          <a:solidFill>
                            <a:schemeClr val="accent1">
                              <a:lumMod val="75000"/>
                            </a:schemeClr>
                          </a:solidFill>
                          <a:latin typeface="Avenir Book" charset="0"/>
                          <a:ea typeface="Avenir Book" charset="0"/>
                          <a:cs typeface="Avenir Book" charset="0"/>
                        </a:rPr>
                        <a:t>Indicative list of tax matters treated as urgent:</a:t>
                      </a:r>
                    </a:p>
                    <a:p>
                      <a:pPr marL="0" indent="0">
                        <a:buNone/>
                      </a:pPr>
                      <a:endParaRPr lang="en-US" dirty="0" smtClean="0">
                        <a:solidFill>
                          <a:schemeClr val="accent1">
                            <a:lumMod val="75000"/>
                          </a:schemeClr>
                        </a:solidFill>
                        <a:latin typeface="Avenir Book" charset="0"/>
                        <a:ea typeface="Avenir Book" charset="0"/>
                        <a:cs typeface="Avenir Book" charset="0"/>
                      </a:endParaRPr>
                    </a:p>
                    <a:p>
                      <a:pPr marL="0" indent="0">
                        <a:buNone/>
                      </a:pPr>
                      <a:r>
                        <a:rPr lang="en-US" dirty="0" smtClean="0">
                          <a:solidFill>
                            <a:schemeClr val="accent1">
                              <a:lumMod val="75000"/>
                            </a:schemeClr>
                          </a:solidFill>
                          <a:latin typeface="Avenir Book" charset="0"/>
                          <a:ea typeface="Avenir Book" charset="0"/>
                          <a:cs typeface="Avenir Book" charset="0"/>
                        </a:rPr>
                        <a:t>1. Jindal ITF Limited v. UOI decided on 08.04.2020 –Writ challenging demand recovery and bank account attachment</a:t>
                      </a:r>
                    </a:p>
                    <a:p>
                      <a:pPr marL="0" indent="0">
                        <a:buNone/>
                      </a:pPr>
                      <a:r>
                        <a:rPr lang="en-US" dirty="0" smtClean="0">
                          <a:solidFill>
                            <a:schemeClr val="accent1">
                              <a:lumMod val="75000"/>
                            </a:schemeClr>
                          </a:solidFill>
                          <a:latin typeface="Avenir Book" charset="0"/>
                          <a:ea typeface="Avenir Book" charset="0"/>
                          <a:cs typeface="Avenir Book" charset="0"/>
                        </a:rPr>
                        <a:t>2. </a:t>
                      </a:r>
                      <a:r>
                        <a:rPr lang="en-US" dirty="0" err="1" smtClean="0">
                          <a:solidFill>
                            <a:schemeClr val="accent1">
                              <a:lumMod val="75000"/>
                            </a:schemeClr>
                          </a:solidFill>
                          <a:latin typeface="Avenir Book" charset="0"/>
                          <a:ea typeface="Avenir Book" charset="0"/>
                          <a:cs typeface="Avenir Book" charset="0"/>
                        </a:rPr>
                        <a:t>Rajinder</a:t>
                      </a:r>
                      <a:r>
                        <a:rPr lang="en-US" dirty="0" smtClean="0">
                          <a:solidFill>
                            <a:schemeClr val="accent1">
                              <a:lumMod val="75000"/>
                            </a:schemeClr>
                          </a:solidFill>
                          <a:latin typeface="Avenir Book" charset="0"/>
                          <a:ea typeface="Avenir Book" charset="0"/>
                          <a:cs typeface="Avenir Book" charset="0"/>
                        </a:rPr>
                        <a:t> </a:t>
                      </a:r>
                      <a:r>
                        <a:rPr lang="en-US" dirty="0" err="1" smtClean="0">
                          <a:solidFill>
                            <a:schemeClr val="accent1">
                              <a:lumMod val="75000"/>
                            </a:schemeClr>
                          </a:solidFill>
                          <a:latin typeface="Avenir Book" charset="0"/>
                          <a:ea typeface="Avenir Book" charset="0"/>
                          <a:cs typeface="Avenir Book" charset="0"/>
                        </a:rPr>
                        <a:t>Bassiv</a:t>
                      </a:r>
                      <a:r>
                        <a:rPr lang="en-US" dirty="0" smtClean="0">
                          <a:solidFill>
                            <a:schemeClr val="accent1">
                              <a:lumMod val="75000"/>
                            </a:schemeClr>
                          </a:solidFill>
                          <a:latin typeface="Avenir Book" charset="0"/>
                          <a:ea typeface="Avenir Book" charset="0"/>
                          <a:cs typeface="Avenir Book" charset="0"/>
                        </a:rPr>
                        <a:t>. State of Punjab (Punjab and Haryana High Court) –Bail denied on alleged GST evasion</a:t>
                      </a:r>
                    </a:p>
                    <a:p>
                      <a:endParaRPr lang="en-US" dirty="0">
                        <a:solidFill>
                          <a:schemeClr val="accent1">
                            <a:lumMod val="75000"/>
                          </a:schemeClr>
                        </a:solidFill>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94654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828675"/>
            <a:ext cx="10515600" cy="5348288"/>
          </a:xfrm>
          <a:noFill/>
        </p:spPr>
        <p:txBody>
          <a:bodyPr/>
          <a:lstStyle/>
          <a:p>
            <a:pPr marL="0" indent="0">
              <a:buNone/>
            </a:pPr>
            <a:endParaRPr lang="en-IN" b="1" dirty="0" smtClean="0"/>
          </a:p>
          <a:p>
            <a:pPr marL="0" indent="0">
              <a:buNone/>
            </a:pPr>
            <a:endParaRPr lang="en-IN" b="1" dirty="0"/>
          </a:p>
          <a:p>
            <a:pPr marL="0" indent="0" algn="ctr">
              <a:buNone/>
            </a:pPr>
            <a:endParaRPr lang="en-IN" sz="4000" b="1" dirty="0" smtClean="0"/>
          </a:p>
          <a:p>
            <a:pPr marL="0" indent="0" algn="ctr">
              <a:buNone/>
            </a:pPr>
            <a:r>
              <a:rPr lang="en-IN" sz="3600" b="1" dirty="0" smtClean="0">
                <a:solidFill>
                  <a:schemeClr val="accent1"/>
                </a:solidFill>
                <a:latin typeface="Avenir Book" charset="0"/>
                <a:ea typeface="Avenir Book" charset="0"/>
                <a:cs typeface="Avenir Book" charset="0"/>
              </a:rPr>
              <a:t>Regulatory </a:t>
            </a:r>
            <a:r>
              <a:rPr lang="en-IN" sz="3600" b="1" dirty="0">
                <a:solidFill>
                  <a:schemeClr val="accent1"/>
                </a:solidFill>
                <a:latin typeface="Avenir Book" charset="0"/>
                <a:ea typeface="Avenir Book" charset="0"/>
                <a:cs typeface="Avenir Book" charset="0"/>
              </a:rPr>
              <a:t>measures by </a:t>
            </a:r>
            <a:r>
              <a:rPr lang="en-IN" sz="3600" b="1" dirty="0" smtClean="0">
                <a:solidFill>
                  <a:schemeClr val="accent1"/>
                </a:solidFill>
                <a:latin typeface="Avenir Book" charset="0"/>
                <a:ea typeface="Avenir Book" charset="0"/>
                <a:cs typeface="Avenir Book" charset="0"/>
              </a:rPr>
              <a:t>the government</a:t>
            </a:r>
            <a:endParaRPr lang="en-US" sz="3600" dirty="0">
              <a:solidFill>
                <a:schemeClr val="accent1"/>
              </a:solidFill>
              <a:latin typeface="Avenir Book" charset="0"/>
              <a:ea typeface="Avenir Book" charset="0"/>
              <a:cs typeface="Avenir Book" charset="0"/>
            </a:endParaRPr>
          </a:p>
          <a:p>
            <a:endParaRPr lang="en-US" dirty="0"/>
          </a:p>
        </p:txBody>
      </p:sp>
    </p:spTree>
    <p:extLst>
      <p:ext uri="{BB962C8B-B14F-4D97-AF65-F5344CB8AC3E}">
        <p14:creationId xmlns:p14="http://schemas.microsoft.com/office/powerpoint/2010/main" val="1561210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1955"/>
            <a:ext cx="10515600" cy="757238"/>
          </a:xfrm>
        </p:spPr>
        <p:txBody>
          <a:bodyPr>
            <a:normAutofit/>
          </a:bodyPr>
          <a:lstStyle/>
          <a:p>
            <a:r>
              <a:rPr lang="en-IN" sz="2800" b="1" dirty="0">
                <a:solidFill>
                  <a:schemeClr val="accent1"/>
                </a:solidFill>
                <a:latin typeface="Avenir Book" charset="0"/>
                <a:ea typeface="Avenir Book" charset="0"/>
                <a:cs typeface="Avenir Book" charset="0"/>
              </a:rPr>
              <a:t>The Viral </a:t>
            </a:r>
            <a:r>
              <a:rPr lang="en-IN" sz="2800" b="1" dirty="0" smtClean="0">
                <a:solidFill>
                  <a:schemeClr val="accent1"/>
                </a:solidFill>
                <a:latin typeface="Avenir Book" charset="0"/>
                <a:ea typeface="Avenir Book" charset="0"/>
                <a:cs typeface="Avenir Book" charset="0"/>
              </a:rPr>
              <a:t>effect</a:t>
            </a:r>
            <a:endParaRPr lang="en-US" sz="2800" dirty="0">
              <a:solidFill>
                <a:schemeClr val="accent1"/>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67472044"/>
              </p:ext>
            </p:extLst>
          </p:nvPr>
        </p:nvGraphicFramePr>
        <p:xfrm>
          <a:off x="838200" y="1229193"/>
          <a:ext cx="10515600" cy="1948722"/>
        </p:xfrm>
        <a:graphic>
          <a:graphicData uri="http://schemas.openxmlformats.org/drawingml/2006/table">
            <a:tbl>
              <a:tblPr firstRow="1" bandRow="1">
                <a:tableStyleId>{5C22544A-7EE6-4342-B048-85BDC9FD1C3A}</a:tableStyleId>
              </a:tblPr>
              <a:tblGrid>
                <a:gridCol w="2819400"/>
                <a:gridCol w="7696200"/>
              </a:tblGrid>
              <a:tr h="1948722">
                <a:tc>
                  <a:txBody>
                    <a:bodyPr/>
                    <a:lstStyle/>
                    <a:p>
                      <a:r>
                        <a:rPr lang="en-IN" sz="1800" b="1" kern="1200" dirty="0" smtClean="0">
                          <a:solidFill>
                            <a:schemeClr val="lt1"/>
                          </a:solidFill>
                          <a:effectLst/>
                          <a:latin typeface="Avenir Book" charset="0"/>
                          <a:ea typeface="Avenir Book" charset="0"/>
                          <a:cs typeface="Avenir Book" charset="0"/>
                        </a:rPr>
                        <a:t>Operational</a:t>
                      </a:r>
                      <a:endParaRPr lang="en-US" sz="1800" b="1" kern="1200" dirty="0" smtClean="0">
                        <a:solidFill>
                          <a:schemeClr val="lt1"/>
                        </a:solidFill>
                        <a:effectLst/>
                        <a:latin typeface="Avenir Book" charset="0"/>
                        <a:ea typeface="Avenir Book" charset="0"/>
                        <a:cs typeface="Avenir Book" charset="0"/>
                      </a:endParaRPr>
                    </a:p>
                    <a:p>
                      <a:r>
                        <a:rPr lang="en-IN" sz="1800" b="1" kern="1200" dirty="0" smtClean="0">
                          <a:solidFill>
                            <a:schemeClr val="lt1"/>
                          </a:solidFill>
                          <a:effectLst/>
                          <a:latin typeface="Avenir Book" charset="0"/>
                          <a:ea typeface="Avenir Book" charset="0"/>
                          <a:cs typeface="Avenir Book" charset="0"/>
                        </a:rPr>
                        <a:t>Impact </a:t>
                      </a:r>
                      <a:endParaRPr lang="en-US" dirty="0">
                        <a:latin typeface="Avenir Book" charset="0"/>
                        <a:ea typeface="Avenir Book" charset="0"/>
                        <a:cs typeface="Avenir Book" charset="0"/>
                      </a:endParaRPr>
                    </a:p>
                  </a:txBody>
                  <a:tcPr>
                    <a:solidFill>
                      <a:schemeClr val="accent1"/>
                    </a:solidFill>
                  </a:tcPr>
                </a:tc>
                <a:tc>
                  <a:txBody>
                    <a:bodyPr/>
                    <a:lstStyle/>
                    <a:p>
                      <a:pPr marL="285750" indent="-285750" algn="just">
                        <a:buFont typeface="Arial" panose="020B0604020202020204" pitchFamily="34" charset="0"/>
                        <a:buChar char="•"/>
                      </a:pPr>
                      <a:r>
                        <a:rPr lang="en-US" dirty="0" smtClean="0">
                          <a:latin typeface="Avenir Book" charset="0"/>
                          <a:ea typeface="Avenir Book" charset="0"/>
                          <a:cs typeface="Avenir Book" charset="0"/>
                        </a:rPr>
                        <a:t>Border sealed, all travel restricted, cities lock-down,</a:t>
                      </a:r>
                      <a:r>
                        <a:rPr lang="en-US" baseline="0" dirty="0" smtClean="0">
                          <a:latin typeface="Avenir Book" charset="0"/>
                          <a:ea typeface="Avenir Book" charset="0"/>
                          <a:cs typeface="Avenir Book" charset="0"/>
                        </a:rPr>
                        <a:t> Section 144CrPC</a:t>
                      </a:r>
                    </a:p>
                    <a:p>
                      <a:pPr marL="285750" indent="-285750" algn="just">
                        <a:buFont typeface="Arial" panose="020B0604020202020204" pitchFamily="34" charset="0"/>
                        <a:buChar char="•"/>
                      </a:pPr>
                      <a:r>
                        <a:rPr lang="en-US" baseline="0" dirty="0" smtClean="0">
                          <a:latin typeface="Avenir Book" charset="0"/>
                          <a:ea typeface="Avenir Book" charset="0"/>
                          <a:cs typeface="Avenir Book" charset="0"/>
                        </a:rPr>
                        <a:t>Disruption in Production/ Service delivery cycle</a:t>
                      </a:r>
                    </a:p>
                    <a:p>
                      <a:pPr marL="285750" indent="-285750" algn="just">
                        <a:buFont typeface="Arial" panose="020B0604020202020204" pitchFamily="34" charset="0"/>
                        <a:buChar char="•"/>
                      </a:pPr>
                      <a:r>
                        <a:rPr lang="en-US" baseline="0" dirty="0" smtClean="0">
                          <a:latin typeface="Avenir Book" charset="0"/>
                          <a:ea typeface="Avenir Book" charset="0"/>
                          <a:cs typeface="Avenir Book" charset="0"/>
                        </a:rPr>
                        <a:t>Shortage of raw materials</a:t>
                      </a:r>
                    </a:p>
                    <a:p>
                      <a:pPr marL="285750" indent="-285750" algn="just">
                        <a:buFont typeface="Arial" panose="020B0604020202020204" pitchFamily="34" charset="0"/>
                        <a:buChar char="•"/>
                      </a:pPr>
                      <a:r>
                        <a:rPr lang="en-US" baseline="0" dirty="0" smtClean="0">
                          <a:latin typeface="Avenir Book" charset="0"/>
                          <a:ea typeface="Avenir Book" charset="0"/>
                          <a:cs typeface="Avenir Book" charset="0"/>
                        </a:rPr>
                        <a:t>Labor oriented industries on a standstill</a:t>
                      </a:r>
                    </a:p>
                    <a:p>
                      <a:pPr marL="285750" indent="-285750" algn="just">
                        <a:buFont typeface="Arial" panose="020B0604020202020204" pitchFamily="34" charset="0"/>
                        <a:buChar char="•"/>
                      </a:pPr>
                      <a:r>
                        <a:rPr lang="en-US" baseline="0" dirty="0" smtClean="0">
                          <a:latin typeface="Avenir Book" charset="0"/>
                          <a:ea typeface="Avenir Book" charset="0"/>
                          <a:cs typeface="Avenir Book" charset="0"/>
                        </a:rPr>
                        <a:t>Business continuity plans to be reassessed</a:t>
                      </a:r>
                    </a:p>
                    <a:p>
                      <a:pPr marL="285750" indent="-285750" algn="just">
                        <a:buFont typeface="Arial" panose="020B0604020202020204" pitchFamily="34" charset="0"/>
                        <a:buChar char="•"/>
                      </a:pPr>
                      <a:r>
                        <a:rPr lang="en-US" baseline="0" dirty="0" smtClean="0">
                          <a:latin typeface="Avenir Book" charset="0"/>
                          <a:ea typeface="Avenir Book" charset="0"/>
                          <a:cs typeface="Avenir Book" charset="0"/>
                        </a:rPr>
                        <a:t>Mandatory changes to production priorities</a:t>
                      </a:r>
                    </a:p>
                  </a:txBody>
                  <a:tcPr>
                    <a:solidFill>
                      <a:schemeClr val="accent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39821771"/>
              </p:ext>
            </p:extLst>
          </p:nvPr>
        </p:nvGraphicFramePr>
        <p:xfrm>
          <a:off x="838200" y="3462728"/>
          <a:ext cx="10515601" cy="2834640"/>
        </p:xfrm>
        <a:graphic>
          <a:graphicData uri="http://schemas.openxmlformats.org/drawingml/2006/table">
            <a:tbl>
              <a:tblPr firstRow="1" bandRow="1">
                <a:tableStyleId>{5C22544A-7EE6-4342-B048-85BDC9FD1C3A}</a:tableStyleId>
              </a:tblPr>
              <a:tblGrid>
                <a:gridCol w="2833688"/>
                <a:gridCol w="7681913"/>
              </a:tblGrid>
              <a:tr h="2833141">
                <a:tc>
                  <a:txBody>
                    <a:bodyPr/>
                    <a:lstStyle/>
                    <a:p>
                      <a:r>
                        <a:rPr lang="en-IN" sz="1800" b="1" kern="1200" dirty="0" smtClean="0">
                          <a:solidFill>
                            <a:schemeClr val="lt1"/>
                          </a:solidFill>
                          <a:effectLst/>
                          <a:latin typeface="Avenir Book" charset="0"/>
                          <a:ea typeface="Avenir Book" charset="0"/>
                          <a:cs typeface="Avenir Book" charset="0"/>
                        </a:rPr>
                        <a:t>Financial</a:t>
                      </a:r>
                      <a:endParaRPr lang="en-US" sz="1800" b="1" kern="1200" dirty="0" smtClean="0">
                        <a:solidFill>
                          <a:schemeClr val="lt1"/>
                        </a:solidFill>
                        <a:effectLst/>
                        <a:latin typeface="Avenir Book" charset="0"/>
                        <a:ea typeface="Avenir Book" charset="0"/>
                        <a:cs typeface="Avenir Book" charset="0"/>
                      </a:endParaRPr>
                    </a:p>
                    <a:p>
                      <a:r>
                        <a:rPr lang="en-IN" sz="1800" b="1" kern="1200" dirty="0" smtClean="0">
                          <a:solidFill>
                            <a:schemeClr val="lt1"/>
                          </a:solidFill>
                          <a:effectLst/>
                          <a:latin typeface="Avenir Book" charset="0"/>
                          <a:ea typeface="Avenir Book" charset="0"/>
                          <a:cs typeface="Avenir Book" charset="0"/>
                        </a:rPr>
                        <a:t>Impact </a:t>
                      </a:r>
                      <a:endParaRPr lang="en-US" dirty="0">
                        <a:latin typeface="Avenir Book" charset="0"/>
                        <a:ea typeface="Avenir Book" charset="0"/>
                        <a:cs typeface="Avenir Book" charset="0"/>
                      </a:endParaRPr>
                    </a:p>
                  </a:txBody>
                  <a:tcPr/>
                </a:tc>
                <a:tc>
                  <a:txBody>
                    <a:bodyPr/>
                    <a:lstStyle/>
                    <a:p>
                      <a:pPr marL="285750" indent="-285750" algn="just">
                        <a:buFont typeface="Arial" panose="020B0604020202020204" pitchFamily="34" charset="0"/>
                        <a:buChar char="•"/>
                      </a:pPr>
                      <a:r>
                        <a:rPr lang="en-IN" sz="1800" b="1" kern="1200" dirty="0" smtClean="0">
                          <a:solidFill>
                            <a:schemeClr val="lt1"/>
                          </a:solidFill>
                          <a:effectLst/>
                          <a:latin typeface="Avenir Book" charset="0"/>
                          <a:ea typeface="Avenir Book" charset="0"/>
                          <a:cs typeface="Avenir Book" charset="0"/>
                        </a:rPr>
                        <a:t>Cash-flows and valuations of businesses affected, disruptions in ongoing deals</a:t>
                      </a:r>
                    </a:p>
                    <a:p>
                      <a:pPr marL="285750" indent="-285750" algn="just">
                        <a:buFont typeface="Arial" panose="020B0604020202020204" pitchFamily="34" charset="0"/>
                        <a:buChar char="•"/>
                      </a:pPr>
                      <a:r>
                        <a:rPr lang="en-IN" sz="1800" b="1" kern="1200" dirty="0" smtClean="0">
                          <a:solidFill>
                            <a:schemeClr val="lt1"/>
                          </a:solidFill>
                          <a:effectLst/>
                          <a:latin typeface="Avenir Book" charset="0"/>
                          <a:ea typeface="Avenir Book" charset="0"/>
                          <a:cs typeface="Avenir Book" charset="0"/>
                        </a:rPr>
                        <a:t>Force majeure sought to be triggered</a:t>
                      </a:r>
                    </a:p>
                    <a:p>
                      <a:pPr marL="285750" indent="-285750" algn="just">
                        <a:buFont typeface="Arial" panose="020B0604020202020204" pitchFamily="34" charset="0"/>
                        <a:buChar char="•"/>
                      </a:pPr>
                      <a:r>
                        <a:rPr lang="en-IN" sz="1800" b="1" kern="1200" dirty="0" smtClean="0">
                          <a:solidFill>
                            <a:schemeClr val="lt1"/>
                          </a:solidFill>
                          <a:effectLst/>
                          <a:latin typeface="Avenir Book" charset="0"/>
                          <a:ea typeface="Avenir Book" charset="0"/>
                          <a:cs typeface="Avenir Book" charset="0"/>
                        </a:rPr>
                        <a:t>Reduced sales and realisation</a:t>
                      </a:r>
                    </a:p>
                    <a:p>
                      <a:pPr marL="285750" indent="-285750" algn="just">
                        <a:buFont typeface="Arial" panose="020B0604020202020204" pitchFamily="34" charset="0"/>
                        <a:buChar char="•"/>
                      </a:pPr>
                      <a:r>
                        <a:rPr lang="en-IN" sz="1800" b="1" kern="1200" dirty="0" smtClean="0">
                          <a:solidFill>
                            <a:schemeClr val="lt1"/>
                          </a:solidFill>
                          <a:effectLst/>
                          <a:latin typeface="Avenir Book" charset="0"/>
                          <a:ea typeface="Avenir Book" charset="0"/>
                          <a:cs typeface="Avenir Book" charset="0"/>
                        </a:rPr>
                        <a:t>Increase in costs due to preventive measures</a:t>
                      </a:r>
                      <a:endParaRPr lang="en-US" sz="1800" b="1" kern="1200" dirty="0" smtClean="0">
                        <a:solidFill>
                          <a:schemeClr val="lt1"/>
                        </a:solidFill>
                        <a:effectLst/>
                        <a:latin typeface="Avenir Book" charset="0"/>
                        <a:ea typeface="Avenir Book" charset="0"/>
                        <a:cs typeface="Avenir Book" charset="0"/>
                      </a:endParaRP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b="1" kern="1200" dirty="0" smtClean="0">
                          <a:solidFill>
                            <a:schemeClr val="lt1"/>
                          </a:solidFill>
                          <a:effectLst/>
                          <a:latin typeface="Avenir Book" charset="0"/>
                          <a:ea typeface="Avenir Book" charset="0"/>
                          <a:cs typeface="Avenir Book" charset="0"/>
                        </a:rPr>
                        <a:t>Distress due to borrowing</a:t>
                      </a:r>
                      <a:r>
                        <a:rPr lang="en-IN" sz="1800" b="1" kern="1200" baseline="0" dirty="0" smtClean="0">
                          <a:solidFill>
                            <a:schemeClr val="lt1"/>
                          </a:solidFill>
                          <a:effectLst/>
                          <a:latin typeface="Avenir Book" charset="0"/>
                          <a:ea typeface="Avenir Book" charset="0"/>
                          <a:cs typeface="Avenir Book" charset="0"/>
                        </a:rPr>
                        <a:t> </a:t>
                      </a:r>
                      <a:r>
                        <a:rPr lang="en-IN" sz="1800" b="1" kern="1200" dirty="0" smtClean="0">
                          <a:solidFill>
                            <a:schemeClr val="lt1"/>
                          </a:solidFill>
                          <a:effectLst/>
                          <a:latin typeface="Avenir Book" charset="0"/>
                          <a:ea typeface="Avenir Book" charset="0"/>
                          <a:cs typeface="Avenir Book" charset="0"/>
                        </a:rPr>
                        <a:t>defaults and impact on business</a:t>
                      </a:r>
                      <a:endParaRPr lang="en-US" sz="1800" b="1" kern="1200" dirty="0" smtClean="0">
                        <a:solidFill>
                          <a:schemeClr val="lt1"/>
                        </a:solidFill>
                        <a:effectLst/>
                        <a:latin typeface="Avenir Book" charset="0"/>
                        <a:ea typeface="Avenir Book" charset="0"/>
                        <a:cs typeface="Avenir Book" charset="0"/>
                      </a:endParaRP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b="1" kern="1200" dirty="0" smtClean="0">
                          <a:solidFill>
                            <a:schemeClr val="lt1"/>
                          </a:solidFill>
                          <a:effectLst/>
                          <a:latin typeface="Avenir Book" charset="0"/>
                          <a:ea typeface="Avenir Book" charset="0"/>
                          <a:cs typeface="Avenir Book" charset="0"/>
                        </a:rPr>
                        <a:t>Consolidation in markets expected</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b="1" kern="1200" dirty="0" smtClean="0">
                          <a:solidFill>
                            <a:schemeClr val="lt1"/>
                          </a:solidFill>
                          <a:effectLst/>
                          <a:latin typeface="Avenir Book" charset="0"/>
                          <a:ea typeface="Avenir Book" charset="0"/>
                          <a:cs typeface="Avenir Book" charset="0"/>
                        </a:rPr>
                        <a:t>Sectors such as pharmaceuticals, F&amp;B, healthcare, logistics likely</a:t>
                      </a:r>
                      <a:r>
                        <a:rPr lang="en-IN" sz="1800" b="1" kern="1200" baseline="0" dirty="0" smtClean="0">
                          <a:solidFill>
                            <a:schemeClr val="lt1"/>
                          </a:solidFill>
                          <a:effectLst/>
                          <a:latin typeface="Avenir Book" charset="0"/>
                          <a:ea typeface="Avenir Book" charset="0"/>
                          <a:cs typeface="Avenir Book" charset="0"/>
                        </a:rPr>
                        <a:t> </a:t>
                      </a:r>
                      <a:r>
                        <a:rPr lang="en-IN" sz="1800" b="1" kern="1200" dirty="0" smtClean="0">
                          <a:solidFill>
                            <a:schemeClr val="lt1"/>
                          </a:solidFill>
                          <a:effectLst/>
                          <a:latin typeface="Avenir Book" charset="0"/>
                          <a:ea typeface="Avenir Book" charset="0"/>
                          <a:cs typeface="Avenir Book" charset="0"/>
                        </a:rPr>
                        <a:t>to be                                                                         bullish         </a:t>
                      </a:r>
                    </a:p>
                    <a:p>
                      <a:endParaRPr lang="en-US" dirty="0"/>
                    </a:p>
                  </a:txBody>
                  <a:tcPr/>
                </a:tc>
              </a:tr>
            </a:tbl>
          </a:graphicData>
        </a:graphic>
      </p:graphicFrame>
    </p:spTree>
    <p:extLst>
      <p:ext uri="{BB962C8B-B14F-4D97-AF65-F5344CB8AC3E}">
        <p14:creationId xmlns:p14="http://schemas.microsoft.com/office/powerpoint/2010/main" val="1979802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585788"/>
            <a:ext cx="10364451" cy="800100"/>
          </a:xfrm>
        </p:spPr>
        <p:txBody>
          <a:bodyPr>
            <a:noAutofit/>
          </a:bodyPr>
          <a:lstStyle/>
          <a:p>
            <a:r>
              <a:rPr lang="en-US" sz="2000" b="1" dirty="0">
                <a:solidFill>
                  <a:schemeClr val="accent1"/>
                </a:solidFill>
                <a:latin typeface="Avenir Book" charset="0"/>
                <a:ea typeface="Avenir Book" charset="0"/>
                <a:cs typeface="Avenir Book" charset="0"/>
              </a:rPr>
              <a:t>Government interventions: regulatory measures taken to offset impacts (to some extent) of COVID-19 in the consumer industry </a:t>
            </a:r>
            <a:r>
              <a:rPr lang="en-US" sz="1800" dirty="0"/>
              <a:t/>
            </a:r>
            <a:br>
              <a:rPr lang="en-US" sz="1800" dirty="0"/>
            </a:br>
            <a:endParaRPr lang="en-US" sz="1800"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985417388"/>
              </p:ext>
            </p:extLst>
          </p:nvPr>
        </p:nvGraphicFramePr>
        <p:xfrm>
          <a:off x="913774" y="1385888"/>
          <a:ext cx="10363200" cy="4759036"/>
        </p:xfrm>
        <a:graphic>
          <a:graphicData uri="http://schemas.openxmlformats.org/drawingml/2006/table">
            <a:tbl>
              <a:tblPr firstRow="1" bandRow="1">
                <a:tableStyleId>{5C22544A-7EE6-4342-B048-85BDC9FD1C3A}</a:tableStyleId>
              </a:tblPr>
              <a:tblGrid>
                <a:gridCol w="10363200"/>
              </a:tblGrid>
              <a:tr h="2107276">
                <a:tc>
                  <a:txBody>
                    <a:bodyPr/>
                    <a:lstStyle/>
                    <a:p>
                      <a:r>
                        <a:rPr lang="en-US" sz="1800" b="1" u="sng" kern="1200" dirty="0" smtClean="0">
                          <a:solidFill>
                            <a:schemeClr val="bg1"/>
                          </a:solidFill>
                          <a:effectLst/>
                          <a:latin typeface="Avenir Book" charset="0"/>
                          <a:ea typeface="Avenir Book" charset="0"/>
                          <a:cs typeface="Avenir Book" charset="0"/>
                        </a:rPr>
                        <a:t>Monetary stimulus </a:t>
                      </a:r>
                      <a:endParaRPr lang="en-US" u="sng" dirty="0" smtClean="0">
                        <a:solidFill>
                          <a:schemeClr val="bg1"/>
                        </a:solidFill>
                        <a:effectLst/>
                        <a:latin typeface="Avenir Book" charset="0"/>
                        <a:ea typeface="Avenir Book" charset="0"/>
                        <a:cs typeface="Avenir Book" charset="0"/>
                      </a:endParaRPr>
                    </a:p>
                    <a:p>
                      <a:r>
                        <a:rPr lang="en-US" sz="1800" kern="1200" dirty="0" smtClean="0">
                          <a:solidFill>
                            <a:schemeClr val="bg1"/>
                          </a:solidFill>
                          <a:effectLst/>
                          <a:latin typeface="Avenir Book" charset="0"/>
                          <a:ea typeface="Avenir Book" charset="0"/>
                          <a:cs typeface="Avenir Book" charset="0"/>
                        </a:rPr>
                        <a:t>Various state governments have announced relief packages for the population at the bottom of the pyramid by way of direct benefit transfers (DBT) to accounts of the population.</a:t>
                      </a:r>
                      <a:endParaRPr lang="en-US" dirty="0" smtClean="0">
                        <a:solidFill>
                          <a:schemeClr val="bg1"/>
                        </a:solidFill>
                        <a:effectLst/>
                        <a:latin typeface="Avenir Book" charset="0"/>
                        <a:ea typeface="Avenir Book" charset="0"/>
                        <a:cs typeface="Avenir Book" charset="0"/>
                      </a:endParaRPr>
                    </a:p>
                    <a:p>
                      <a:r>
                        <a:rPr lang="en-US" sz="1800" kern="1200" dirty="0" smtClean="0">
                          <a:solidFill>
                            <a:schemeClr val="bg1"/>
                          </a:solidFill>
                          <a:effectLst/>
                          <a:latin typeface="Avenir Book" charset="0"/>
                          <a:ea typeface="Avenir Book" charset="0"/>
                          <a:cs typeface="Avenir Book" charset="0"/>
                        </a:rPr>
                        <a:t>The central government has already announced some relief packages including working capital support, loan restructuring and credit terms alteration, stimulus to increase spending power of consumers, etc. State governments need to ensure proper execution of these relief packages through continuous monitoring</a:t>
                      </a:r>
                      <a:endParaRPr lang="en-US" dirty="0" smtClean="0">
                        <a:solidFill>
                          <a:schemeClr val="bg1"/>
                        </a:solidFill>
                        <a:effectLst/>
                        <a:latin typeface="Avenir Book" charset="0"/>
                        <a:ea typeface="Avenir Book" charset="0"/>
                        <a:cs typeface="Avenir Book" charset="0"/>
                      </a:endParaRPr>
                    </a:p>
                  </a:txBody>
                  <a:tcPr/>
                </a:tc>
              </a:tr>
              <a:tr h="1186764">
                <a:tc>
                  <a:txBody>
                    <a:bodyPr/>
                    <a:lstStyle/>
                    <a:p>
                      <a:r>
                        <a:rPr lang="en-US" sz="1800" b="1" u="sng" kern="1200" dirty="0" smtClean="0">
                          <a:solidFill>
                            <a:schemeClr val="accent1">
                              <a:lumMod val="75000"/>
                            </a:schemeClr>
                          </a:solidFill>
                          <a:effectLst/>
                          <a:latin typeface="Avenir Book" charset="0"/>
                          <a:ea typeface="Avenir Book" charset="0"/>
                          <a:cs typeface="Avenir Book" charset="0"/>
                        </a:rPr>
                        <a:t>Cut in policy/fiscal rates </a:t>
                      </a:r>
                      <a:endParaRPr lang="en-US" u="sng" dirty="0" smtClean="0">
                        <a:solidFill>
                          <a:schemeClr val="accent1">
                            <a:lumMod val="75000"/>
                          </a:schemeClr>
                        </a:solidFill>
                        <a:effectLst/>
                        <a:latin typeface="Avenir Book" charset="0"/>
                        <a:ea typeface="Avenir Book" charset="0"/>
                        <a:cs typeface="Avenir Book" charset="0"/>
                      </a:endParaRPr>
                    </a:p>
                    <a:p>
                      <a:r>
                        <a:rPr lang="en-US" sz="1800" kern="1200" dirty="0" smtClean="0">
                          <a:solidFill>
                            <a:schemeClr val="accent1">
                              <a:lumMod val="75000"/>
                            </a:schemeClr>
                          </a:solidFill>
                          <a:effectLst/>
                          <a:latin typeface="Avenir Book" charset="0"/>
                          <a:ea typeface="Avenir Book" charset="0"/>
                          <a:cs typeface="Avenir Book" charset="0"/>
                        </a:rPr>
                        <a:t>The Reserve Bank of India cut its repo rate by 75 basis points (100 basis points = 1 percent). Subsequently various public and private sector banks are following suit which is facilitating greater liquidity in the market, both for companies and consumers </a:t>
                      </a:r>
                      <a:endParaRPr lang="en-US" dirty="0" smtClean="0">
                        <a:solidFill>
                          <a:schemeClr val="accent1">
                            <a:lumMod val="75000"/>
                          </a:schemeClr>
                        </a:solidFill>
                        <a:effectLst/>
                        <a:latin typeface="Avenir Book" charset="0"/>
                        <a:ea typeface="Avenir Book" charset="0"/>
                        <a:cs typeface="Avenir Book" charset="0"/>
                      </a:endParaRPr>
                    </a:p>
                  </a:txBody>
                  <a:tcPr/>
                </a:tc>
              </a:tr>
              <a:tr h="1460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sng" kern="1200" dirty="0" smtClean="0">
                          <a:solidFill>
                            <a:schemeClr val="accent1">
                              <a:lumMod val="75000"/>
                            </a:schemeClr>
                          </a:solidFill>
                          <a:effectLst/>
                          <a:latin typeface="Avenir Book" charset="0"/>
                          <a:ea typeface="Avenir Book" charset="0"/>
                          <a:cs typeface="Avenir Book" charset="0"/>
                        </a:rPr>
                        <a:t>Additional measures needed to offset impact </a:t>
                      </a:r>
                      <a:endParaRPr lang="en-US" u="sng" dirty="0" smtClean="0">
                        <a:solidFill>
                          <a:schemeClr val="accent1">
                            <a:lumMod val="75000"/>
                          </a:schemeClr>
                        </a:solidFill>
                        <a:effectLst/>
                        <a:latin typeface="Avenir Book" charset="0"/>
                        <a:ea typeface="Avenir Book" charset="0"/>
                        <a:cs typeface="Avenir Book"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1">
                              <a:lumMod val="75000"/>
                            </a:schemeClr>
                          </a:solidFill>
                          <a:effectLst/>
                          <a:latin typeface="Avenir Book" charset="0"/>
                          <a:ea typeface="Avenir Book" charset="0"/>
                          <a:cs typeface="Avenir Book" charset="0"/>
                        </a:rPr>
                        <a:t>Rationalization of GST rates </a:t>
                      </a:r>
                      <a:endParaRPr lang="en-US" dirty="0" smtClean="0">
                        <a:solidFill>
                          <a:schemeClr val="accent1">
                            <a:lumMod val="75000"/>
                          </a:schemeClr>
                        </a:solidFill>
                        <a:effectLst/>
                        <a:latin typeface="Avenir Book" charset="0"/>
                        <a:ea typeface="Avenir Book" charset="0"/>
                        <a:cs typeface="Avenir Book"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1">
                              <a:lumMod val="75000"/>
                            </a:schemeClr>
                          </a:solidFill>
                          <a:effectLst/>
                          <a:latin typeface="Avenir Book" charset="0"/>
                          <a:ea typeface="Avenir Book" charset="0"/>
                          <a:cs typeface="Avenir Book" charset="0"/>
                        </a:rPr>
                        <a:t>GST stimulus by way of rate concessions or reductions in tax rate of certain categories such as household goods of daily use, sanitation, and medical and healthcare products will help in boosting the demand of these products, and go a long way in reviving consumption growth </a:t>
                      </a:r>
                      <a:endParaRPr lang="en-US" dirty="0" smtClean="0">
                        <a:solidFill>
                          <a:schemeClr val="accent1">
                            <a:lumMod val="75000"/>
                          </a:schemeClr>
                        </a:solidFill>
                        <a:effectLst/>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253896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243372"/>
            <a:ext cx="10515600" cy="542441"/>
          </a:xfrm>
        </p:spPr>
        <p:txBody>
          <a:bodyPr>
            <a:normAutofit/>
          </a:bodyPr>
          <a:lstStyle/>
          <a:p>
            <a:r>
              <a:rPr lang="en-IN" sz="2800" b="1" dirty="0">
                <a:solidFill>
                  <a:schemeClr val="accent1"/>
                </a:solidFill>
                <a:latin typeface="Avenir Book" charset="0"/>
                <a:ea typeface="Avenir Book" charset="0"/>
                <a:cs typeface="Avenir Book" charset="0"/>
              </a:rPr>
              <a:t>Government </a:t>
            </a:r>
            <a:r>
              <a:rPr lang="en-IN" sz="2800" b="1" dirty="0" smtClean="0">
                <a:solidFill>
                  <a:schemeClr val="accent1"/>
                </a:solidFill>
                <a:latin typeface="Avenir Book" charset="0"/>
                <a:ea typeface="Avenir Book" charset="0"/>
                <a:cs typeface="Avenir Book" charset="0"/>
              </a:rPr>
              <a:t>Directives</a:t>
            </a:r>
            <a:endParaRPr lang="en-US" sz="2800" dirty="0">
              <a:solidFill>
                <a:schemeClr val="accent1"/>
              </a:solidFill>
              <a:latin typeface="Avenir Book" charset="0"/>
              <a:ea typeface="Avenir Book" charset="0"/>
              <a:cs typeface="Avenir Book" charset="0"/>
            </a:endParaRPr>
          </a:p>
        </p:txBody>
      </p:sp>
      <p:graphicFrame>
        <p:nvGraphicFramePr>
          <p:cNvPr id="12" name="Content Placeholder 11"/>
          <p:cNvGraphicFramePr>
            <a:graphicFrameLocks noGrp="1"/>
          </p:cNvGraphicFramePr>
          <p:nvPr>
            <p:ph sz="quarter" idx="13"/>
            <p:extLst>
              <p:ext uri="{D42A27DB-BD31-4B8C-83A1-F6EECF244321}">
                <p14:modId xmlns:p14="http://schemas.microsoft.com/office/powerpoint/2010/main" val="392565320"/>
              </p:ext>
            </p:extLst>
          </p:nvPr>
        </p:nvGraphicFramePr>
        <p:xfrm>
          <a:off x="3957638" y="785813"/>
          <a:ext cx="4486275" cy="514349"/>
        </p:xfrm>
        <a:graphic>
          <a:graphicData uri="http://schemas.openxmlformats.org/drawingml/2006/table">
            <a:tbl>
              <a:tblPr firstRow="1" bandRow="1">
                <a:tableStyleId>{5C22544A-7EE6-4342-B048-85BDC9FD1C3A}</a:tableStyleId>
              </a:tblPr>
              <a:tblGrid>
                <a:gridCol w="4486275"/>
              </a:tblGrid>
              <a:tr h="5143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000" b="0" kern="1200" dirty="0" smtClean="0">
                          <a:solidFill>
                            <a:schemeClr val="lt1"/>
                          </a:solidFill>
                          <a:effectLst/>
                          <a:latin typeface="Avenir Book" charset="0"/>
                          <a:ea typeface="Avenir Book" charset="0"/>
                          <a:cs typeface="Avenir Book" charset="0"/>
                        </a:rPr>
                        <a:t>RELAXATIONS AND EXTENSIONS</a:t>
                      </a:r>
                      <a:endParaRPr lang="en-US" sz="2000" b="0" kern="1200" dirty="0" smtClean="0">
                        <a:solidFill>
                          <a:schemeClr val="lt1"/>
                        </a:solidFill>
                        <a:effectLst/>
                        <a:latin typeface="Avenir Book" charset="0"/>
                        <a:ea typeface="Avenir Book" charset="0"/>
                        <a:cs typeface="Avenir Book" charset="0"/>
                      </a:endParaRPr>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02706439"/>
              </p:ext>
            </p:extLst>
          </p:nvPr>
        </p:nvGraphicFramePr>
        <p:xfrm>
          <a:off x="257177" y="1580828"/>
          <a:ext cx="2028823" cy="4591372"/>
        </p:xfrm>
        <a:graphic>
          <a:graphicData uri="http://schemas.openxmlformats.org/drawingml/2006/table">
            <a:tbl>
              <a:tblPr firstRow="1" bandRow="1">
                <a:tableStyleId>{5C22544A-7EE6-4342-B048-85BDC9FD1C3A}</a:tableStyleId>
              </a:tblPr>
              <a:tblGrid>
                <a:gridCol w="2028823"/>
              </a:tblGrid>
              <a:tr h="835516">
                <a:tc>
                  <a:txBody>
                    <a:bodyPr/>
                    <a:lstStyle/>
                    <a:p>
                      <a:pPr algn="ctr"/>
                      <a:r>
                        <a:rPr lang="en-IN" sz="1600" b="1" kern="1200" dirty="0" smtClean="0">
                          <a:solidFill>
                            <a:schemeClr val="lt1"/>
                          </a:solidFill>
                          <a:effectLst/>
                          <a:latin typeface="Avenir Book" charset="0"/>
                          <a:ea typeface="Avenir Book" charset="0"/>
                          <a:cs typeface="Avenir Book" charset="0"/>
                        </a:rPr>
                        <a:t>Companies Act</a:t>
                      </a:r>
                      <a:endParaRPr lang="en-US" sz="1600" dirty="0">
                        <a:latin typeface="Avenir Book" charset="0"/>
                        <a:ea typeface="Avenir Book" charset="0"/>
                        <a:cs typeface="Avenir Book" charset="0"/>
                      </a:endParaRPr>
                    </a:p>
                  </a:txBody>
                  <a:tcPr/>
                </a:tc>
              </a:tr>
              <a:tr h="3755856">
                <a:tc>
                  <a:txBody>
                    <a:bodyPr/>
                    <a:lstStyle/>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Remote Board  meetings</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Requirement to hold periodic board meetings</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No late fee for filling till 30 Sep</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Minimum residency for director suspended</a:t>
                      </a:r>
                      <a:endParaRPr lang="en-US" sz="1600" b="0" dirty="0">
                        <a:solidFill>
                          <a:schemeClr val="accent1">
                            <a:lumMod val="75000"/>
                          </a:schemeClr>
                        </a:solidFill>
                        <a:latin typeface="Avenir Book" charset="0"/>
                        <a:ea typeface="Avenir Book" charset="0"/>
                        <a:cs typeface="Avenir Book" charset="0"/>
                      </a:endParaRPr>
                    </a:p>
                  </a:txBody>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86380773"/>
              </p:ext>
            </p:extLst>
          </p:nvPr>
        </p:nvGraphicFramePr>
        <p:xfrm>
          <a:off x="2357439" y="1565330"/>
          <a:ext cx="1314449" cy="4592583"/>
        </p:xfrm>
        <a:graphic>
          <a:graphicData uri="http://schemas.openxmlformats.org/drawingml/2006/table">
            <a:tbl>
              <a:tblPr firstRow="1" bandRow="1">
                <a:tableStyleId>{5C22544A-7EE6-4342-B048-85BDC9FD1C3A}</a:tableStyleId>
              </a:tblPr>
              <a:tblGrid>
                <a:gridCol w="1314449"/>
              </a:tblGrid>
              <a:tr h="1801380">
                <a:tc>
                  <a:txBody>
                    <a:bodyPr/>
                    <a:lstStyle/>
                    <a:p>
                      <a:pPr algn="ctr"/>
                      <a:r>
                        <a:rPr lang="en-IN" sz="1600" b="1" kern="1200" dirty="0" smtClean="0">
                          <a:solidFill>
                            <a:schemeClr val="bg1"/>
                          </a:solidFill>
                          <a:effectLst/>
                          <a:latin typeface="Avenir Book" charset="0"/>
                          <a:ea typeface="Avenir Book" charset="0"/>
                          <a:cs typeface="Avenir Book" charset="0"/>
                        </a:rPr>
                        <a:t>Insolvency and Bankruptcy code</a:t>
                      </a:r>
                      <a:endParaRPr lang="en-US" sz="1600" dirty="0">
                        <a:solidFill>
                          <a:schemeClr val="bg1"/>
                        </a:solidFill>
                        <a:latin typeface="Avenir Book" charset="0"/>
                        <a:ea typeface="Avenir Book" charset="0"/>
                        <a:cs typeface="Avenir Book" charset="0"/>
                      </a:endParaRPr>
                    </a:p>
                  </a:txBody>
                  <a:tcPr/>
                </a:tc>
              </a:tr>
              <a:tr h="2791203">
                <a:tc>
                  <a:txBody>
                    <a:bodyPr/>
                    <a:lstStyle/>
                    <a:p>
                      <a:r>
                        <a:rPr lang="en-IN" sz="1600" b="0" kern="1200" dirty="0" smtClean="0">
                          <a:solidFill>
                            <a:schemeClr val="accent1">
                              <a:lumMod val="75000"/>
                            </a:schemeClr>
                          </a:solidFill>
                          <a:effectLst/>
                          <a:latin typeface="Avenir Book" charset="0"/>
                          <a:ea typeface="Avenir Book" charset="0"/>
                          <a:cs typeface="Avenir Book" charset="0"/>
                        </a:rPr>
                        <a:t>Increase in threshold for filling insolvency petition from INR 1 lakh to INR 1 crore</a:t>
                      </a:r>
                      <a:endParaRPr lang="en-US" sz="1600" b="0" dirty="0">
                        <a:solidFill>
                          <a:schemeClr val="accent1">
                            <a:lumMod val="75000"/>
                          </a:schemeClr>
                        </a:solidFill>
                        <a:latin typeface="Avenir Book" charset="0"/>
                        <a:ea typeface="Avenir Book" charset="0"/>
                        <a:cs typeface="Avenir Book" charset="0"/>
                      </a:endParaRPr>
                    </a:p>
                  </a:txBody>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732098215"/>
              </p:ext>
            </p:extLst>
          </p:nvPr>
        </p:nvGraphicFramePr>
        <p:xfrm>
          <a:off x="3814763" y="1580827"/>
          <a:ext cx="2185987" cy="4619948"/>
        </p:xfrm>
        <a:graphic>
          <a:graphicData uri="http://schemas.openxmlformats.org/drawingml/2006/table">
            <a:tbl>
              <a:tblPr firstRow="1" bandRow="1">
                <a:tableStyleId>{5C22544A-7EE6-4342-B048-85BDC9FD1C3A}</a:tableStyleId>
              </a:tblPr>
              <a:tblGrid>
                <a:gridCol w="2185987"/>
              </a:tblGrid>
              <a:tr h="582722">
                <a:tc>
                  <a:txBody>
                    <a:bodyPr/>
                    <a:lstStyle/>
                    <a:p>
                      <a:pPr algn="ctr"/>
                      <a:r>
                        <a:rPr lang="en-IN" sz="1600" b="1" kern="1200" dirty="0" smtClean="0">
                          <a:solidFill>
                            <a:schemeClr val="lt1"/>
                          </a:solidFill>
                          <a:effectLst/>
                          <a:latin typeface="Avenir Book" charset="0"/>
                          <a:ea typeface="Avenir Book" charset="0"/>
                          <a:cs typeface="Avenir Book" charset="0"/>
                        </a:rPr>
                        <a:t>Direct tax laws</a:t>
                      </a:r>
                      <a:endParaRPr lang="en-US" sz="1600" dirty="0">
                        <a:latin typeface="Avenir Book" charset="0"/>
                        <a:ea typeface="Avenir Book" charset="0"/>
                        <a:cs typeface="Avenir Book" charset="0"/>
                      </a:endParaRPr>
                    </a:p>
                  </a:txBody>
                  <a:tcPr/>
                </a:tc>
              </a:tr>
              <a:tr h="4037226">
                <a:tc>
                  <a:txBody>
                    <a:bodyPr/>
                    <a:lstStyle/>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Extension of due date for filling and other compliances</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Relaxation of  payments  under </a:t>
                      </a:r>
                      <a:r>
                        <a:rPr lang="en-IN" sz="1600" b="0" kern="1200" dirty="0" err="1" smtClean="0">
                          <a:solidFill>
                            <a:schemeClr val="accent1">
                              <a:lumMod val="75000"/>
                            </a:schemeClr>
                          </a:solidFill>
                          <a:effectLst/>
                          <a:latin typeface="Avenir Book" charset="0"/>
                          <a:ea typeface="Avenir Book" charset="0"/>
                          <a:cs typeface="Avenir Book" charset="0"/>
                        </a:rPr>
                        <a:t>Vivad</a:t>
                      </a:r>
                      <a:r>
                        <a:rPr lang="en-IN" sz="1600" b="0" kern="1200" dirty="0" smtClean="0">
                          <a:solidFill>
                            <a:schemeClr val="accent1">
                              <a:lumMod val="75000"/>
                            </a:schemeClr>
                          </a:solidFill>
                          <a:effectLst/>
                          <a:latin typeface="Avenir Book" charset="0"/>
                          <a:ea typeface="Avenir Book" charset="0"/>
                          <a:cs typeface="Avenir Book" charset="0"/>
                        </a:rPr>
                        <a:t> se </a:t>
                      </a:r>
                      <a:r>
                        <a:rPr lang="en-IN" sz="1600" b="0" kern="1200" dirty="0" err="1" smtClean="0">
                          <a:solidFill>
                            <a:schemeClr val="accent1">
                              <a:lumMod val="75000"/>
                            </a:schemeClr>
                          </a:solidFill>
                          <a:effectLst/>
                          <a:latin typeface="Avenir Book" charset="0"/>
                          <a:ea typeface="Avenir Book" charset="0"/>
                          <a:cs typeface="Avenir Book" charset="0"/>
                        </a:rPr>
                        <a:t>Wishwas</a:t>
                      </a:r>
                      <a:r>
                        <a:rPr lang="en-IN" sz="1600" b="0" kern="1200" dirty="0" smtClean="0">
                          <a:solidFill>
                            <a:schemeClr val="accent1">
                              <a:lumMod val="75000"/>
                            </a:schemeClr>
                          </a:solidFill>
                          <a:effectLst/>
                          <a:latin typeface="Avenir Book" charset="0"/>
                          <a:ea typeface="Avenir Book" charset="0"/>
                          <a:cs typeface="Avenir Book" charset="0"/>
                        </a:rPr>
                        <a:t> scheme</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Due dates for tax proceedings extended till 30 June</a:t>
                      </a:r>
                      <a:endParaRPr lang="en-US" sz="1600" b="0" dirty="0">
                        <a:solidFill>
                          <a:schemeClr val="accent1">
                            <a:lumMod val="75000"/>
                          </a:schemeClr>
                        </a:solidFill>
                        <a:latin typeface="Avenir Book" charset="0"/>
                        <a:ea typeface="Avenir Book" charset="0"/>
                        <a:cs typeface="Avenir Book" charset="0"/>
                      </a:endParaRPr>
                    </a:p>
                  </a:txBody>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775569656"/>
              </p:ext>
            </p:extLst>
          </p:nvPr>
        </p:nvGraphicFramePr>
        <p:xfrm>
          <a:off x="6115050" y="1580827"/>
          <a:ext cx="2071688" cy="4648523"/>
        </p:xfrm>
        <a:graphic>
          <a:graphicData uri="http://schemas.openxmlformats.org/drawingml/2006/table">
            <a:tbl>
              <a:tblPr firstRow="1" bandRow="1">
                <a:tableStyleId>{5C22544A-7EE6-4342-B048-85BDC9FD1C3A}</a:tableStyleId>
              </a:tblPr>
              <a:tblGrid>
                <a:gridCol w="2071688"/>
              </a:tblGrid>
              <a:tr h="625385">
                <a:tc>
                  <a:txBody>
                    <a:bodyPr/>
                    <a:lstStyle/>
                    <a:p>
                      <a:pPr algn="ctr"/>
                      <a:r>
                        <a:rPr lang="en-IN" sz="1600" b="1" kern="1200" dirty="0" smtClean="0">
                          <a:solidFill>
                            <a:schemeClr val="lt1"/>
                          </a:solidFill>
                          <a:effectLst/>
                          <a:latin typeface="Avenir Book" charset="0"/>
                          <a:ea typeface="Avenir Book" charset="0"/>
                          <a:cs typeface="Avenir Book" charset="0"/>
                        </a:rPr>
                        <a:t>Indirect tax laws</a:t>
                      </a:r>
                      <a:endParaRPr lang="en-US" sz="1600" dirty="0">
                        <a:latin typeface="Avenir Book" charset="0"/>
                        <a:ea typeface="Avenir Book" charset="0"/>
                        <a:cs typeface="Avenir Book" charset="0"/>
                      </a:endParaRPr>
                    </a:p>
                  </a:txBody>
                  <a:tcPr/>
                </a:tc>
              </a:tr>
              <a:tr h="4023138">
                <a:tc>
                  <a:txBody>
                    <a:bodyPr/>
                    <a:lstStyle/>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Extension of due date for filling and other compliances</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Extension of  payment date under Sab </a:t>
                      </a:r>
                      <a:r>
                        <a:rPr lang="en-IN" sz="1600" b="0" kern="1200" dirty="0" err="1" smtClean="0">
                          <a:solidFill>
                            <a:schemeClr val="accent1">
                              <a:lumMod val="75000"/>
                            </a:schemeClr>
                          </a:solidFill>
                          <a:effectLst/>
                          <a:latin typeface="Avenir Book" charset="0"/>
                          <a:ea typeface="Avenir Book" charset="0"/>
                          <a:cs typeface="Avenir Book" charset="0"/>
                        </a:rPr>
                        <a:t>ka</a:t>
                      </a:r>
                      <a:r>
                        <a:rPr lang="en-IN" sz="1600" b="0" kern="1200" dirty="0" smtClean="0">
                          <a:solidFill>
                            <a:schemeClr val="accent1">
                              <a:lumMod val="75000"/>
                            </a:schemeClr>
                          </a:solidFill>
                          <a:effectLst/>
                          <a:latin typeface="Avenir Book" charset="0"/>
                          <a:ea typeface="Avenir Book" charset="0"/>
                          <a:cs typeface="Avenir Book" charset="0"/>
                        </a:rPr>
                        <a:t> </a:t>
                      </a:r>
                      <a:r>
                        <a:rPr lang="en-IN" sz="1600" b="0" kern="1200" dirty="0" err="1" smtClean="0">
                          <a:solidFill>
                            <a:schemeClr val="accent1">
                              <a:lumMod val="75000"/>
                            </a:schemeClr>
                          </a:solidFill>
                          <a:effectLst/>
                          <a:latin typeface="Avenir Book" charset="0"/>
                          <a:ea typeface="Avenir Book" charset="0"/>
                          <a:cs typeface="Avenir Book" charset="0"/>
                        </a:rPr>
                        <a:t>Wishwas</a:t>
                      </a:r>
                      <a:r>
                        <a:rPr lang="en-IN" sz="1600" b="0" kern="1200" dirty="0" smtClean="0">
                          <a:solidFill>
                            <a:schemeClr val="accent1">
                              <a:lumMod val="75000"/>
                            </a:schemeClr>
                          </a:solidFill>
                          <a:effectLst/>
                          <a:latin typeface="Avenir Book" charset="0"/>
                          <a:ea typeface="Avenir Book" charset="0"/>
                          <a:cs typeface="Avenir Book" charset="0"/>
                        </a:rPr>
                        <a:t> scheme</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24*7 Custom clearance</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Extension of benefit of advance authorisation</a:t>
                      </a:r>
                      <a:endParaRPr lang="en-US" sz="1600" b="0" dirty="0">
                        <a:solidFill>
                          <a:schemeClr val="accent1">
                            <a:lumMod val="75000"/>
                          </a:schemeClr>
                        </a:solidFill>
                        <a:latin typeface="Avenir Book" charset="0"/>
                        <a:ea typeface="Avenir Book" charset="0"/>
                        <a:cs typeface="Avenir Book" charset="0"/>
                      </a:endParaRPr>
                    </a:p>
                  </a:txBody>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920954749"/>
              </p:ext>
            </p:extLst>
          </p:nvPr>
        </p:nvGraphicFramePr>
        <p:xfrm>
          <a:off x="8291593" y="1611824"/>
          <a:ext cx="1609645" cy="4603239"/>
        </p:xfrm>
        <a:graphic>
          <a:graphicData uri="http://schemas.openxmlformats.org/drawingml/2006/table">
            <a:tbl>
              <a:tblPr firstRow="1" bandRow="1">
                <a:tableStyleId>{5C22544A-7EE6-4342-B048-85BDC9FD1C3A}</a:tableStyleId>
              </a:tblPr>
              <a:tblGrid>
                <a:gridCol w="1609645"/>
              </a:tblGrid>
              <a:tr h="977496">
                <a:tc>
                  <a:txBody>
                    <a:bodyPr/>
                    <a:lstStyle/>
                    <a:p>
                      <a:pPr algn="ctr"/>
                      <a:r>
                        <a:rPr lang="en-IN" sz="1600" b="1" kern="1200" dirty="0" smtClean="0">
                          <a:solidFill>
                            <a:schemeClr val="lt1"/>
                          </a:solidFill>
                          <a:effectLst/>
                          <a:latin typeface="Avenir Book" charset="0"/>
                          <a:ea typeface="Avenir Book" charset="0"/>
                          <a:cs typeface="Avenir Book" charset="0"/>
                        </a:rPr>
                        <a:t>Labour and Employment</a:t>
                      </a:r>
                      <a:endParaRPr lang="en-US" sz="1600" dirty="0">
                        <a:latin typeface="Avenir Book" charset="0"/>
                        <a:ea typeface="Avenir Book" charset="0"/>
                        <a:cs typeface="Avenir Book" charset="0"/>
                      </a:endParaRPr>
                    </a:p>
                  </a:txBody>
                  <a:tcPr/>
                </a:tc>
              </a:tr>
              <a:tr h="3625743">
                <a:tc>
                  <a:txBody>
                    <a:bodyPr/>
                    <a:lstStyle/>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ESI returns and payments for Feb 2020 and March 2020 extended by 30 days each</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EPF funding and withdrawal exemptions</a:t>
                      </a:r>
                      <a:endParaRPr lang="en-US" sz="1600" b="0" dirty="0">
                        <a:solidFill>
                          <a:schemeClr val="accent1">
                            <a:lumMod val="75000"/>
                          </a:schemeClr>
                        </a:solidFill>
                        <a:latin typeface="Avenir Book" charset="0"/>
                        <a:ea typeface="Avenir Book" charset="0"/>
                        <a:cs typeface="Avenir Book" charset="0"/>
                      </a:endParaRPr>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17317445"/>
              </p:ext>
            </p:extLst>
          </p:nvPr>
        </p:nvGraphicFramePr>
        <p:xfrm>
          <a:off x="10029826" y="1614488"/>
          <a:ext cx="1857374" cy="4572000"/>
        </p:xfrm>
        <a:graphic>
          <a:graphicData uri="http://schemas.openxmlformats.org/drawingml/2006/table">
            <a:tbl>
              <a:tblPr firstRow="1" bandRow="1">
                <a:tableStyleId>{5C22544A-7EE6-4342-B048-85BDC9FD1C3A}</a:tableStyleId>
              </a:tblPr>
              <a:tblGrid>
                <a:gridCol w="1857374"/>
              </a:tblGrid>
              <a:tr h="576866">
                <a:tc>
                  <a:txBody>
                    <a:bodyPr/>
                    <a:lstStyle/>
                    <a:p>
                      <a:r>
                        <a:rPr lang="en-IN" sz="1600" b="1" kern="1200" dirty="0" smtClean="0">
                          <a:solidFill>
                            <a:schemeClr val="lt1"/>
                          </a:solidFill>
                          <a:effectLst/>
                          <a:latin typeface="Avenir Book" charset="0"/>
                          <a:ea typeface="Avenir Book" charset="0"/>
                          <a:cs typeface="Avenir Book" charset="0"/>
                        </a:rPr>
                        <a:t>RBI</a:t>
                      </a:r>
                      <a:endParaRPr lang="en-US" sz="1600" dirty="0">
                        <a:latin typeface="Avenir Book" charset="0"/>
                        <a:ea typeface="Avenir Book" charset="0"/>
                        <a:cs typeface="Avenir Book" charset="0"/>
                      </a:endParaRPr>
                    </a:p>
                  </a:txBody>
                  <a:tcPr/>
                </a:tc>
              </a:tr>
              <a:tr h="3995134">
                <a:tc>
                  <a:txBody>
                    <a:bodyPr/>
                    <a:lstStyle/>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Loan payment moratorium</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Easing of working  capital financing</a:t>
                      </a:r>
                    </a:p>
                    <a:p>
                      <a:pPr marL="285750" indent="-285750">
                        <a:buFont typeface="Arial" panose="020B0604020202020204" pitchFamily="34" charset="0"/>
                        <a:buChar char="•"/>
                      </a:pPr>
                      <a:r>
                        <a:rPr lang="en-IN" sz="1600" b="0" kern="1200" dirty="0" smtClean="0">
                          <a:solidFill>
                            <a:schemeClr val="accent1">
                              <a:lumMod val="75000"/>
                            </a:schemeClr>
                          </a:solidFill>
                          <a:effectLst/>
                          <a:latin typeface="Avenir Book" charset="0"/>
                          <a:ea typeface="Avenir Book" charset="0"/>
                          <a:cs typeface="Avenir Book" charset="0"/>
                        </a:rPr>
                        <a:t>Classification as an SMA/ NPA</a:t>
                      </a:r>
                      <a:endParaRPr lang="en-US" sz="1600" b="0" dirty="0">
                        <a:solidFill>
                          <a:schemeClr val="accent1">
                            <a:lumMod val="75000"/>
                          </a:schemeClr>
                        </a:solidFill>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4773564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3"/>
            <p:extLst>
              <p:ext uri="{D42A27DB-BD31-4B8C-83A1-F6EECF244321}">
                <p14:modId xmlns:p14="http://schemas.microsoft.com/office/powerpoint/2010/main" val="591882692"/>
              </p:ext>
            </p:extLst>
          </p:nvPr>
        </p:nvGraphicFramePr>
        <p:xfrm>
          <a:off x="914400" y="1585912"/>
          <a:ext cx="10363200" cy="2550160"/>
        </p:xfrm>
        <a:graphic>
          <a:graphicData uri="http://schemas.openxmlformats.org/drawingml/2006/table">
            <a:tbl>
              <a:tblPr firstRow="1" bandRow="1">
                <a:tableStyleId>{5C22544A-7EE6-4342-B048-85BDC9FD1C3A}</a:tableStyleId>
              </a:tblPr>
              <a:tblGrid>
                <a:gridCol w="2072640"/>
                <a:gridCol w="2072640"/>
                <a:gridCol w="2072640"/>
                <a:gridCol w="2072640"/>
                <a:gridCol w="207264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lt1"/>
                          </a:solidFill>
                          <a:latin typeface="Avenir Book" charset="0"/>
                          <a:ea typeface="Avenir Book" charset="0"/>
                          <a:cs typeface="Avenir Book" charset="0"/>
                        </a:rPr>
                        <a:t>Month</a:t>
                      </a:r>
                      <a:r>
                        <a:rPr lang="en-US" sz="1600" b="0" i="0" u="none" strike="noStrike" kern="1200" baseline="0" dirty="0" smtClean="0">
                          <a:solidFill>
                            <a:schemeClr val="lt1"/>
                          </a:solidFill>
                          <a:latin typeface="Avenir Book" charset="0"/>
                          <a:ea typeface="Avenir Book" charset="0"/>
                          <a:cs typeface="Avenir Book" charset="0"/>
                        </a:rPr>
                        <a:t>	</a:t>
                      </a:r>
                      <a:endParaRPr lang="en-US" sz="1600" dirty="0">
                        <a:latin typeface="Avenir Book" charset="0"/>
                        <a:ea typeface="Avenir Book" charset="0"/>
                        <a:cs typeface="Avenir Book"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lt1"/>
                          </a:solidFill>
                          <a:latin typeface="Avenir Book" charset="0"/>
                          <a:ea typeface="Avenir Book" charset="0"/>
                          <a:cs typeface="Avenir Book" charset="0"/>
                        </a:rPr>
                        <a:t>Due date for Form </a:t>
                      </a:r>
                      <a:r>
                        <a:rPr lang="en-US" sz="1600" b="0" i="0" u="none" strike="noStrike" kern="1200" baseline="0" dirty="0" smtClean="0">
                          <a:solidFill>
                            <a:schemeClr val="lt1"/>
                          </a:solidFill>
                          <a:latin typeface="Avenir Book" charset="0"/>
                          <a:ea typeface="Avenir Book" charset="0"/>
                          <a:cs typeface="Avenir Book"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lt1"/>
                          </a:solidFill>
                          <a:latin typeface="Avenir Book" charset="0"/>
                          <a:ea typeface="Avenir Book" charset="0"/>
                          <a:cs typeface="Avenir Book" charset="0"/>
                        </a:rPr>
                        <a:t>GSTR-1</a:t>
                      </a:r>
                      <a:r>
                        <a:rPr lang="en-US" sz="1600" b="0" i="0" u="none" strike="noStrike" kern="1200" baseline="0" dirty="0" smtClean="0">
                          <a:solidFill>
                            <a:schemeClr val="lt1"/>
                          </a:solidFill>
                          <a:latin typeface="Avenir Book" charset="0"/>
                          <a:ea typeface="Avenir Book" charset="0"/>
                          <a:cs typeface="Avenir Book" charset="0"/>
                        </a:rPr>
                        <a:t>	</a:t>
                      </a:r>
                    </a:p>
                  </a:txBody>
                  <a:tcPr/>
                </a:tc>
                <a:tc>
                  <a:txBody>
                    <a:bodyPr/>
                    <a:lstStyle/>
                    <a:p>
                      <a:r>
                        <a:rPr lang="en-US" sz="1600" b="1" i="0" u="none" strike="noStrike" kern="1200" baseline="0" dirty="0" smtClean="0">
                          <a:solidFill>
                            <a:schemeClr val="lt1"/>
                          </a:solidFill>
                          <a:latin typeface="Avenir Book" charset="0"/>
                          <a:ea typeface="Avenir Book" charset="0"/>
                          <a:cs typeface="Avenir Book" charset="0"/>
                        </a:rPr>
                        <a:t>Due date for</a:t>
                      </a:r>
                      <a:endParaRPr lang="en-US" sz="1600" b="0" i="0" u="none" strike="noStrike" kern="1200" baseline="0" dirty="0" smtClean="0">
                        <a:solidFill>
                          <a:schemeClr val="lt1"/>
                        </a:solidFill>
                        <a:latin typeface="Avenir Book" charset="0"/>
                        <a:ea typeface="Avenir Book" charset="0"/>
                        <a:cs typeface="Avenir Book" charset="0"/>
                      </a:endParaRPr>
                    </a:p>
                    <a:p>
                      <a:r>
                        <a:rPr lang="en-US" sz="1600" b="1" i="0" u="none" strike="noStrike" kern="1200" baseline="0" dirty="0" smtClean="0">
                          <a:solidFill>
                            <a:schemeClr val="lt1"/>
                          </a:solidFill>
                          <a:latin typeface="Avenir Book" charset="0"/>
                          <a:ea typeface="Avenir Book" charset="0"/>
                          <a:cs typeface="Avenir Book" charset="0"/>
                        </a:rPr>
                        <a:t>Form GSTR-3B</a:t>
                      </a:r>
                      <a:r>
                        <a:rPr lang="en-US" sz="1600" b="0" i="0" u="none" strike="noStrike" kern="1200" baseline="0" dirty="0" smtClean="0">
                          <a:solidFill>
                            <a:schemeClr val="lt1"/>
                          </a:solidFill>
                          <a:latin typeface="Avenir Book" charset="0"/>
                          <a:ea typeface="Avenir Book" charset="0"/>
                          <a:cs typeface="Avenir Book" charset="0"/>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lt1"/>
                          </a:solidFill>
                          <a:latin typeface="Avenir Book" charset="0"/>
                          <a:ea typeface="Avenir Book" charset="0"/>
                          <a:cs typeface="Avenir Book" charset="0"/>
                        </a:rPr>
                        <a:t>Date till when interest not applicable</a:t>
                      </a:r>
                      <a:r>
                        <a:rPr lang="en-US" sz="1600" b="0" i="0" u="none" strike="noStrike" kern="1200" baseline="0" dirty="0" smtClean="0">
                          <a:solidFill>
                            <a:schemeClr val="lt1"/>
                          </a:solidFill>
                          <a:latin typeface="Avenir Book" charset="0"/>
                          <a:ea typeface="Avenir Book" charset="0"/>
                          <a:cs typeface="Avenir Book" charset="0"/>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lt1"/>
                          </a:solidFill>
                          <a:latin typeface="Avenir Book" charset="0"/>
                          <a:ea typeface="Avenir Book" charset="0"/>
                          <a:cs typeface="Avenir Book" charset="0"/>
                        </a:rPr>
                        <a:t>Date till when Form GSTR-3B needs to be filed with interest of 9 percent p.a.</a:t>
                      </a:r>
                      <a:r>
                        <a:rPr lang="en-US" sz="1600" b="0" i="0" u="none" strike="noStrike" kern="1200" baseline="0" dirty="0" smtClean="0">
                          <a:solidFill>
                            <a:schemeClr val="lt1"/>
                          </a:solidFill>
                          <a:latin typeface="Avenir Book" charset="0"/>
                          <a:ea typeface="Avenir Book" charset="0"/>
                          <a:cs typeface="Avenir Book" charset="0"/>
                        </a:rPr>
                        <a:t>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February 2020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March 11, 2020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March 20, 2020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April 4, 2020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June 24, 2020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March 2020	</a:t>
                      </a:r>
                    </a:p>
                  </a:txBody>
                  <a:tcPr/>
                </a:tc>
                <a:tc rowSpan="3">
                  <a:txBody>
                    <a:bodyPr/>
                    <a:lstStyle/>
                    <a:p>
                      <a:pPr algn="ctr"/>
                      <a:endParaRPr lang="en-US" sz="1600" b="0" i="0" u="none" strike="noStrike" kern="1200" baseline="0" dirty="0" smtClean="0">
                        <a:solidFill>
                          <a:schemeClr val="accent1">
                            <a:lumMod val="75000"/>
                          </a:schemeClr>
                        </a:solidFill>
                        <a:latin typeface="Avenir Book" charset="0"/>
                        <a:ea typeface="Avenir Book" charset="0"/>
                        <a:cs typeface="Avenir Book" charset="0"/>
                      </a:endParaRPr>
                    </a:p>
                    <a:p>
                      <a:pPr algn="ctr"/>
                      <a:r>
                        <a:rPr lang="en-US" sz="1600" b="0" i="0" u="none" strike="noStrike" kern="1200" baseline="0" dirty="0" smtClean="0">
                          <a:solidFill>
                            <a:schemeClr val="accent1">
                              <a:lumMod val="75000"/>
                            </a:schemeClr>
                          </a:solidFill>
                          <a:latin typeface="Avenir Book" charset="0"/>
                          <a:ea typeface="Avenir Book" charset="0"/>
                          <a:cs typeface="Avenir Book" charset="0"/>
                        </a:rPr>
                        <a:t>June 30, 2020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April 20, 2020	</a:t>
                      </a:r>
                    </a:p>
                  </a:txBody>
                  <a:tcPr/>
                </a:tc>
                <a:tc>
                  <a:txBody>
                    <a:bodyPr/>
                    <a:lstStyle/>
                    <a:p>
                      <a:r>
                        <a:rPr lang="en-US" sz="1600" b="0" i="0" u="none" strike="noStrike" kern="1200" baseline="0" dirty="0" smtClean="0">
                          <a:solidFill>
                            <a:schemeClr val="accent1">
                              <a:lumMod val="75000"/>
                            </a:schemeClr>
                          </a:solidFill>
                          <a:latin typeface="Avenir Book" charset="0"/>
                          <a:ea typeface="Avenir Book" charset="0"/>
                          <a:cs typeface="Avenir Book" charset="0"/>
                        </a:rPr>
                        <a:t>May 5, 2020	</a:t>
                      </a:r>
                      <a:endParaRPr lang="en-US" sz="1600" dirty="0">
                        <a:solidFill>
                          <a:schemeClr val="accent1">
                            <a:lumMod val="75000"/>
                          </a:schemeClr>
                        </a:solidFill>
                        <a:latin typeface="Avenir Book" charset="0"/>
                        <a:ea typeface="Avenir Book" charset="0"/>
                        <a:cs typeface="Avenir Book"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June 24, 2020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April 2020	</a:t>
                      </a:r>
                    </a:p>
                  </a:txBody>
                  <a:tcPr/>
                </a:tc>
                <a:tc vMerge="1">
                  <a:txBody>
                    <a:bodyPr/>
                    <a:lstStyle/>
                    <a:p>
                      <a:endParaRPr lang="en-US" sz="1600" dirty="0">
                        <a:latin typeface="Avenir Book" charset="0"/>
                        <a:ea typeface="Avenir Book" charset="0"/>
                        <a:cs typeface="Avenir Book" charset="0"/>
                      </a:endParaRPr>
                    </a:p>
                  </a:txBody>
                  <a:tcPr/>
                </a:tc>
                <a:tc>
                  <a:txBody>
                    <a:bodyPr/>
                    <a:lstStyle/>
                    <a:p>
                      <a:r>
                        <a:rPr lang="en-US" sz="1600" b="0" i="0" u="none" strike="noStrike" kern="1200" baseline="0" dirty="0" smtClean="0">
                          <a:solidFill>
                            <a:schemeClr val="accent1">
                              <a:lumMod val="75000"/>
                            </a:schemeClr>
                          </a:solidFill>
                          <a:latin typeface="Avenir Book" charset="0"/>
                          <a:ea typeface="Avenir Book" charset="0"/>
                          <a:cs typeface="Avenir Book" charset="0"/>
                        </a:rPr>
                        <a:t>May 20, 2020	</a:t>
                      </a:r>
                      <a:endParaRPr lang="en-US" sz="1600" dirty="0">
                        <a:solidFill>
                          <a:schemeClr val="accent1">
                            <a:lumMod val="75000"/>
                          </a:schemeClr>
                        </a:solidFill>
                        <a:latin typeface="Avenir Book" charset="0"/>
                        <a:ea typeface="Avenir Book" charset="0"/>
                        <a:cs typeface="Avenir Book"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June 4, 2020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June 24, 2020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May 2020	</a:t>
                      </a:r>
                    </a:p>
                  </a:txBody>
                  <a:tcPr/>
                </a:tc>
                <a:tc vMerge="1">
                  <a:txBody>
                    <a:bodyPr/>
                    <a:lstStyle/>
                    <a:p>
                      <a:endParaRPr lang="en-US" sz="1600" dirty="0">
                        <a:latin typeface="Avenir Book" charset="0"/>
                        <a:ea typeface="Avenir Book" charset="0"/>
                        <a:cs typeface="Avenir Book"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June 27, 2020	</a:t>
                      </a:r>
                    </a:p>
                  </a:txBody>
                  <a:tcPr/>
                </a:tc>
                <a:tc>
                  <a:txBody>
                    <a:bodyPr/>
                    <a:lstStyle/>
                    <a:p>
                      <a:r>
                        <a:rPr lang="en-US" sz="1600" dirty="0" smtClean="0">
                          <a:solidFill>
                            <a:schemeClr val="accent1">
                              <a:lumMod val="75000"/>
                            </a:schemeClr>
                          </a:solidFill>
                          <a:latin typeface="Avenir Book" charset="0"/>
                          <a:ea typeface="Avenir Book" charset="0"/>
                          <a:cs typeface="Avenir Book" charset="0"/>
                        </a:rPr>
                        <a:t>NA</a:t>
                      </a:r>
                      <a:endParaRPr lang="en-US" sz="1600" dirty="0">
                        <a:solidFill>
                          <a:schemeClr val="accent1">
                            <a:lumMod val="75000"/>
                          </a:schemeClr>
                        </a:solidFill>
                        <a:latin typeface="Avenir Book" charset="0"/>
                        <a:ea typeface="Avenir Book" charset="0"/>
                        <a:cs typeface="Avenir Book"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accent1">
                              <a:lumMod val="75000"/>
                            </a:schemeClr>
                          </a:solidFill>
                          <a:latin typeface="Avenir Book" charset="0"/>
                          <a:ea typeface="Avenir Book" charset="0"/>
                          <a:cs typeface="Avenir Book" charset="0"/>
                        </a:rPr>
                        <a:t>NA</a:t>
                      </a:r>
                      <a:endParaRPr lang="en-US" sz="1600" dirty="0">
                        <a:solidFill>
                          <a:schemeClr val="accent1">
                            <a:lumMod val="75000"/>
                          </a:schemeClr>
                        </a:solidFill>
                        <a:latin typeface="Avenir Book" charset="0"/>
                        <a:ea typeface="Avenir Book" charset="0"/>
                        <a:cs typeface="Avenir Book" charset="0"/>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78683880"/>
              </p:ext>
            </p:extLst>
          </p:nvPr>
        </p:nvGraphicFramePr>
        <p:xfrm>
          <a:off x="914400" y="652462"/>
          <a:ext cx="10363200" cy="457200"/>
        </p:xfrm>
        <a:graphic>
          <a:graphicData uri="http://schemas.openxmlformats.org/drawingml/2006/table">
            <a:tbl>
              <a:tblPr firstRow="1" bandRow="1">
                <a:tableStyleId>{5C22544A-7EE6-4342-B048-85BDC9FD1C3A}</a:tableStyleId>
              </a:tblPr>
              <a:tblGrid>
                <a:gridCol w="10363200"/>
              </a:tblGrid>
              <a:tr h="370840">
                <a:tc>
                  <a:txBody>
                    <a:bodyPr/>
                    <a:lstStyle/>
                    <a:p>
                      <a:r>
                        <a:rPr lang="en-US" sz="2400" b="1" dirty="0" smtClean="0">
                          <a:latin typeface="Avenir Book" charset="0"/>
                          <a:ea typeface="Avenir Book" charset="0"/>
                          <a:cs typeface="Avenir Book" charset="0"/>
                        </a:rPr>
                        <a:t>Relaxations and extensions in filing returns under GST</a:t>
                      </a:r>
                      <a:endParaRPr lang="en-US" sz="2400" dirty="0">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1117530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271587"/>
            <a:ext cx="10364451" cy="771525"/>
          </a:xfrm>
        </p:spPr>
        <p:txBody>
          <a:bodyPr/>
          <a:lstStyle/>
          <a:p>
            <a:r>
              <a:rPr lang="en-US" dirty="0" smtClean="0"/>
              <a:t>-</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76200081"/>
              </p:ext>
            </p:extLst>
          </p:nvPr>
        </p:nvGraphicFramePr>
        <p:xfrm>
          <a:off x="913775" y="762320"/>
          <a:ext cx="10363825" cy="457200"/>
        </p:xfrm>
        <a:graphic>
          <a:graphicData uri="http://schemas.openxmlformats.org/drawingml/2006/table">
            <a:tbl>
              <a:tblPr firstRow="1" bandRow="1">
                <a:tableStyleId>{5C22544A-7EE6-4342-B048-85BDC9FD1C3A}</a:tableStyleId>
              </a:tblPr>
              <a:tblGrid>
                <a:gridCol w="10363825"/>
              </a:tblGrid>
              <a:tr h="370840">
                <a:tc>
                  <a:txBody>
                    <a:bodyPr/>
                    <a:lstStyle/>
                    <a:p>
                      <a:r>
                        <a:rPr lang="en-US" sz="2400" b="1" dirty="0" smtClean="0">
                          <a:latin typeface="Avenir Book" charset="0"/>
                          <a:ea typeface="Avenir Book" charset="0"/>
                          <a:cs typeface="Avenir Book" charset="0"/>
                        </a:rPr>
                        <a:t>Other benefits</a:t>
                      </a:r>
                      <a:r>
                        <a:rPr lang="en-US" sz="2400" b="1" baseline="0" dirty="0" smtClean="0">
                          <a:latin typeface="Avenir Book" charset="0"/>
                          <a:ea typeface="Avenir Book" charset="0"/>
                          <a:cs typeface="Avenir Book" charset="0"/>
                        </a:rPr>
                        <a:t> &amp; clarifications</a:t>
                      </a:r>
                      <a:endParaRPr lang="en-US" sz="2400" dirty="0">
                        <a:latin typeface="Avenir Book" charset="0"/>
                        <a:ea typeface="Avenir Book" charset="0"/>
                        <a:cs typeface="Avenir Book" charset="0"/>
                      </a:endParaRPr>
                    </a:p>
                  </a:txBody>
                  <a:tcPr/>
                </a:tc>
              </a:tr>
            </a:tbl>
          </a:graphicData>
        </a:graphic>
      </p:graphicFrame>
      <p:graphicFrame>
        <p:nvGraphicFramePr>
          <p:cNvPr id="4" name="Content Placeholder 3"/>
          <p:cNvGraphicFramePr>
            <a:graphicFrameLocks noGrp="1"/>
          </p:cNvGraphicFramePr>
          <p:nvPr>
            <p:ph sz="quarter" idx="13"/>
            <p:extLst>
              <p:ext uri="{D42A27DB-BD31-4B8C-83A1-F6EECF244321}">
                <p14:modId xmlns:p14="http://schemas.microsoft.com/office/powerpoint/2010/main" val="1683781941"/>
              </p:ext>
            </p:extLst>
          </p:nvPr>
        </p:nvGraphicFramePr>
        <p:xfrm>
          <a:off x="914400" y="1671637"/>
          <a:ext cx="10363200" cy="4278632"/>
        </p:xfrm>
        <a:graphic>
          <a:graphicData uri="http://schemas.openxmlformats.org/drawingml/2006/table">
            <a:tbl>
              <a:tblPr firstRow="1" bandRow="1">
                <a:tableStyleId>{5C22544A-7EE6-4342-B048-85BDC9FD1C3A}</a:tableStyleId>
              </a:tblPr>
              <a:tblGrid>
                <a:gridCol w="10363200"/>
              </a:tblGrid>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lt1"/>
                          </a:solidFill>
                          <a:latin typeface="Avenir Book" charset="0"/>
                          <a:ea typeface="Avenir Book" charset="0"/>
                          <a:cs typeface="Avenir Book" charset="0"/>
                        </a:rPr>
                        <a:t>Section 168A has been inserted in the CGST Act to include the definition of “Force Majeure”</a:t>
                      </a:r>
                    </a:p>
                  </a:txBody>
                  <a:tcPr/>
                </a:tc>
              </a:tr>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accent1">
                              <a:lumMod val="75000"/>
                            </a:schemeClr>
                          </a:solidFill>
                          <a:latin typeface="Avenir Book" charset="0"/>
                          <a:ea typeface="Avenir Book" charset="0"/>
                          <a:cs typeface="Avenir Book" charset="0"/>
                        </a:rPr>
                        <a:t>The Government under its Office Memorandum dated 19.02.2020 has interpreted the Force Majeure clause in the context of “Manual for procurement of Goods, 2017” so as to cover Coronavirus under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700" dirty="0" smtClean="0">
                        <a:solidFill>
                          <a:schemeClr val="accent1">
                            <a:lumMod val="75000"/>
                          </a:schemeClr>
                        </a:solidFill>
                        <a:latin typeface="Avenir Book" charset="0"/>
                        <a:ea typeface="Avenir Book" charset="0"/>
                        <a:cs typeface="Avenir Book" charset="0"/>
                      </a:endParaRPr>
                    </a:p>
                  </a:txBody>
                  <a:tcPr/>
                </a:tc>
              </a:tr>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accent1">
                              <a:lumMod val="75000"/>
                            </a:schemeClr>
                          </a:solidFill>
                          <a:latin typeface="Avenir Book" charset="0"/>
                          <a:ea typeface="Avenir Book" charset="0"/>
                          <a:cs typeface="Avenir Book" charset="0"/>
                        </a:rPr>
                        <a:t>All pending GST and Custom refunds has been directed to be released.</a:t>
                      </a:r>
                      <a:endParaRPr lang="en-US" sz="1700" dirty="0" smtClean="0">
                        <a:solidFill>
                          <a:schemeClr val="accent1">
                            <a:lumMod val="75000"/>
                          </a:schemeClr>
                        </a:solidFill>
                        <a:latin typeface="Avenir Book" charset="0"/>
                        <a:ea typeface="Avenir Book" charset="0"/>
                        <a:cs typeface="Avenir Book" charset="0"/>
                      </a:endParaRPr>
                    </a:p>
                  </a:txBody>
                  <a:tcPr/>
                </a:tc>
              </a:tr>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accent1">
                              <a:lumMod val="75000"/>
                            </a:schemeClr>
                          </a:solidFill>
                          <a:latin typeface="Avenir Book" charset="0"/>
                          <a:ea typeface="Avenir Book" charset="0"/>
                          <a:cs typeface="Avenir Book" charset="0"/>
                        </a:rPr>
                        <a:t>Validity of e-way bills that expires during 20.03.2020 to 15.04.2020 has been extended till 30.04.2020</a:t>
                      </a:r>
                      <a:endParaRPr lang="en-US" sz="1700" dirty="0" smtClean="0">
                        <a:solidFill>
                          <a:schemeClr val="accent1">
                            <a:lumMod val="75000"/>
                          </a:schemeClr>
                        </a:solidFill>
                        <a:latin typeface="Avenir Book" charset="0"/>
                        <a:ea typeface="Avenir Book" charset="0"/>
                        <a:cs typeface="Avenir Book" charset="0"/>
                      </a:endParaRPr>
                    </a:p>
                  </a:txBody>
                  <a:tcPr/>
                </a:tc>
              </a:tr>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accent1">
                              <a:lumMod val="75000"/>
                            </a:schemeClr>
                          </a:solidFill>
                          <a:latin typeface="Avenir Book" charset="0"/>
                          <a:ea typeface="Avenir Book" charset="0"/>
                          <a:cs typeface="Avenir Book" charset="0"/>
                        </a:rPr>
                        <a:t>Tax payer can file application for refund by bunching up the quarters falling in more than one financial year.</a:t>
                      </a:r>
                      <a:endParaRPr lang="en-US" sz="1700" dirty="0" smtClean="0">
                        <a:solidFill>
                          <a:schemeClr val="accent1">
                            <a:lumMod val="75000"/>
                          </a:schemeClr>
                        </a:solidFill>
                        <a:latin typeface="Avenir Book" charset="0"/>
                        <a:ea typeface="Avenir Book" charset="0"/>
                        <a:cs typeface="Avenir Book" charset="0"/>
                      </a:endParaRPr>
                    </a:p>
                  </a:txBody>
                  <a:tcPr/>
                </a:tc>
              </a:tr>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accent1">
                              <a:lumMod val="75000"/>
                            </a:schemeClr>
                          </a:solidFill>
                          <a:latin typeface="Avenir Book" charset="0"/>
                          <a:ea typeface="Avenir Book" charset="0"/>
                          <a:cs typeface="Avenir Book" charset="0"/>
                        </a:rPr>
                        <a:t>Central Board of Indirect Taxes has processed 12923 refunds worth </a:t>
                      </a:r>
                      <a:r>
                        <a:rPr lang="en-US" sz="1700" b="0" i="0" u="none" strike="noStrike" kern="1200" baseline="0" dirty="0" err="1" smtClean="0">
                          <a:solidFill>
                            <a:schemeClr val="accent1">
                              <a:lumMod val="75000"/>
                            </a:schemeClr>
                          </a:solidFill>
                          <a:latin typeface="Avenir Book" charset="0"/>
                          <a:ea typeface="Avenir Book" charset="0"/>
                          <a:cs typeface="Avenir Book" charset="0"/>
                        </a:rPr>
                        <a:t>Rs</a:t>
                      </a:r>
                      <a:r>
                        <a:rPr lang="en-US" sz="1700" b="0" i="0" u="none" strike="noStrike" kern="1200" baseline="0" dirty="0" smtClean="0">
                          <a:solidFill>
                            <a:schemeClr val="accent1">
                              <a:lumMod val="75000"/>
                            </a:schemeClr>
                          </a:solidFill>
                          <a:latin typeface="Avenir Book" charset="0"/>
                          <a:ea typeface="Avenir Book" charset="0"/>
                          <a:cs typeface="Avenir Book" charset="0"/>
                        </a:rPr>
                        <a:t>. 5573 Crores since 30 March 2020</a:t>
                      </a:r>
                      <a:endParaRPr lang="en-US" sz="1700" dirty="0" smtClean="0">
                        <a:solidFill>
                          <a:schemeClr val="accent1">
                            <a:lumMod val="75000"/>
                          </a:schemeClr>
                        </a:solidFill>
                        <a:latin typeface="Avenir Book" charset="0"/>
                        <a:ea typeface="Avenir Book" charset="0"/>
                        <a:cs typeface="Avenir Book" charset="0"/>
                      </a:endParaRPr>
                    </a:p>
                  </a:txBody>
                  <a:tcPr/>
                </a:tc>
              </a:tr>
              <a:tr h="547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kern="1200" baseline="0" dirty="0" smtClean="0">
                          <a:solidFill>
                            <a:schemeClr val="accent1">
                              <a:lumMod val="75000"/>
                            </a:schemeClr>
                          </a:solidFill>
                          <a:latin typeface="Avenir Book" charset="0"/>
                          <a:ea typeface="Avenir Book" charset="0"/>
                          <a:cs typeface="Avenir Book" charset="0"/>
                        </a:rPr>
                        <a:t>Income Tax Department has issued refund of approx. 8.2 lacs assesses worth approx. </a:t>
                      </a:r>
                      <a:r>
                        <a:rPr lang="en-US" sz="1700" b="0" i="0" u="none" strike="noStrike" kern="1200" baseline="0" dirty="0" err="1" smtClean="0">
                          <a:solidFill>
                            <a:schemeClr val="accent1">
                              <a:lumMod val="75000"/>
                            </a:schemeClr>
                          </a:solidFill>
                          <a:latin typeface="Avenir Book" charset="0"/>
                          <a:ea typeface="Avenir Book" charset="0"/>
                          <a:cs typeface="Avenir Book" charset="0"/>
                        </a:rPr>
                        <a:t>Rs</a:t>
                      </a:r>
                      <a:r>
                        <a:rPr lang="en-US" sz="1700" b="0" i="0" u="none" strike="noStrike" kern="1200" baseline="0" dirty="0" smtClean="0">
                          <a:solidFill>
                            <a:schemeClr val="accent1">
                              <a:lumMod val="75000"/>
                            </a:schemeClr>
                          </a:solidFill>
                          <a:latin typeface="Avenir Book" charset="0"/>
                          <a:ea typeface="Avenir Book" charset="0"/>
                          <a:cs typeface="Avenir Book" charset="0"/>
                        </a:rPr>
                        <a:t>. 5204 Crore since 8</a:t>
                      </a:r>
                      <a:r>
                        <a:rPr lang="en-US" sz="1700" b="0" i="0" u="none" strike="noStrike" kern="1200" baseline="30000" dirty="0" smtClean="0">
                          <a:solidFill>
                            <a:schemeClr val="accent1">
                              <a:lumMod val="75000"/>
                            </a:schemeClr>
                          </a:solidFill>
                          <a:latin typeface="Avenir Book" charset="0"/>
                          <a:ea typeface="Avenir Book" charset="0"/>
                          <a:cs typeface="Avenir Book" charset="0"/>
                        </a:rPr>
                        <a:t>th</a:t>
                      </a:r>
                      <a:r>
                        <a:rPr lang="en-US" sz="1700" b="0" i="0" u="none" strike="noStrike" kern="1200" baseline="0" dirty="0" smtClean="0">
                          <a:solidFill>
                            <a:schemeClr val="accent1">
                              <a:lumMod val="75000"/>
                            </a:schemeClr>
                          </a:solidFill>
                          <a:latin typeface="Avenir Book" charset="0"/>
                          <a:ea typeface="Avenir Book" charset="0"/>
                          <a:cs typeface="Avenir Book" charset="0"/>
                        </a:rPr>
                        <a:t> April 2020</a:t>
                      </a:r>
                    </a:p>
                  </a:txBody>
                  <a:tcPr/>
                </a:tc>
              </a:tr>
            </a:tbl>
          </a:graphicData>
        </a:graphic>
      </p:graphicFrame>
    </p:spTree>
    <p:extLst>
      <p:ext uri="{BB962C8B-B14F-4D97-AF65-F5344CB8AC3E}">
        <p14:creationId xmlns:p14="http://schemas.microsoft.com/office/powerpoint/2010/main" val="262974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0738"/>
          </a:xfrm>
        </p:spPr>
        <p:txBody>
          <a:bodyPr>
            <a:normAutofit/>
          </a:bodyPr>
          <a:lstStyle/>
          <a:p>
            <a:r>
              <a:rPr lang="en-IN" sz="2800" b="1" dirty="0" smtClean="0">
                <a:solidFill>
                  <a:schemeClr val="accent1">
                    <a:lumMod val="75000"/>
                  </a:schemeClr>
                </a:solidFill>
                <a:latin typeface="Avenir Book" charset="0"/>
                <a:ea typeface="Avenir Book" charset="0"/>
                <a:cs typeface="Avenir Book" charset="0"/>
              </a:rPr>
              <a:t>Disclaimer</a:t>
            </a:r>
            <a:endParaRPr lang="en-US" sz="2800"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sz="quarter" idx="13"/>
          </p:nvPr>
        </p:nvSpPr>
        <p:spPr>
          <a:xfrm>
            <a:off x="838200" y="1185864"/>
            <a:ext cx="10515600" cy="4991099"/>
          </a:xfrm>
          <a:solidFill>
            <a:schemeClr val="accent1">
              <a:lumMod val="40000"/>
              <a:lumOff val="60000"/>
            </a:schemeClr>
          </a:solidFill>
        </p:spPr>
        <p:txBody>
          <a:bodyPr>
            <a:normAutofit/>
          </a:bodyPr>
          <a:lstStyle/>
          <a:p>
            <a:pPr marL="0" indent="0" algn="just">
              <a:lnSpc>
                <a:spcPct val="114000"/>
              </a:lnSpc>
              <a:buNone/>
            </a:pPr>
            <a:endParaRPr lang="en-IN" sz="1800" dirty="0" smtClean="0">
              <a:solidFill>
                <a:schemeClr val="accent1">
                  <a:lumMod val="75000"/>
                </a:schemeClr>
              </a:solidFill>
              <a:latin typeface="Avenir Book" charset="0"/>
              <a:ea typeface="Avenir Book" charset="0"/>
              <a:cs typeface="Avenir Book" charset="0"/>
            </a:endParaRPr>
          </a:p>
          <a:p>
            <a:pPr marL="0" indent="0" algn="just">
              <a:lnSpc>
                <a:spcPct val="114000"/>
              </a:lnSpc>
              <a:buNone/>
            </a:pPr>
            <a:r>
              <a:rPr lang="en-IN" sz="1800" dirty="0" smtClean="0">
                <a:solidFill>
                  <a:schemeClr val="accent1">
                    <a:lumMod val="75000"/>
                  </a:schemeClr>
                </a:solidFill>
                <a:latin typeface="Avenir Book" charset="0"/>
                <a:ea typeface="Avenir Book" charset="0"/>
                <a:cs typeface="Avenir Book" charset="0"/>
              </a:rPr>
              <a:t>Any </a:t>
            </a:r>
            <a:r>
              <a:rPr lang="en-IN" sz="1800" dirty="0">
                <a:solidFill>
                  <a:schemeClr val="accent1">
                    <a:lumMod val="75000"/>
                  </a:schemeClr>
                </a:solidFill>
                <a:latin typeface="Avenir Book" charset="0"/>
                <a:ea typeface="Avenir Book" charset="0"/>
                <a:cs typeface="Avenir Book" charset="0"/>
              </a:rPr>
              <a:t>information provided or any opinion given in this presentation does not constitute legal advice. Recipients must not rely or act upon such information or opinion and must take their own steps to obtain specific legal advice relevant to their own circumstances.</a:t>
            </a:r>
            <a:endParaRPr lang="en-US" sz="1800" dirty="0">
              <a:solidFill>
                <a:schemeClr val="accent1">
                  <a:lumMod val="75000"/>
                </a:schemeClr>
              </a:solidFill>
              <a:latin typeface="Avenir Book" charset="0"/>
              <a:ea typeface="Avenir Book" charset="0"/>
              <a:cs typeface="Avenir Book" charset="0"/>
            </a:endParaRPr>
          </a:p>
          <a:p>
            <a:pPr marL="0" indent="0" algn="just">
              <a:lnSpc>
                <a:spcPct val="114000"/>
              </a:lnSpc>
              <a:buNone/>
            </a:pPr>
            <a:endParaRPr lang="en-US" sz="1800" dirty="0">
              <a:solidFill>
                <a:schemeClr val="accent1">
                  <a:lumMod val="75000"/>
                </a:schemeClr>
              </a:solidFill>
              <a:latin typeface="Avenir Book" charset="0"/>
              <a:ea typeface="Avenir Book" charset="0"/>
              <a:cs typeface="Avenir Book" charset="0"/>
            </a:endParaRPr>
          </a:p>
          <a:p>
            <a:pPr marL="0" indent="0" algn="just">
              <a:lnSpc>
                <a:spcPct val="114000"/>
              </a:lnSpc>
              <a:buNone/>
            </a:pPr>
            <a:r>
              <a:rPr lang="en-IN" sz="1800" dirty="0">
                <a:solidFill>
                  <a:schemeClr val="accent1">
                    <a:lumMod val="75000"/>
                  </a:schemeClr>
                </a:solidFill>
                <a:latin typeface="Avenir Book" charset="0"/>
                <a:ea typeface="Avenir Book" charset="0"/>
                <a:cs typeface="Avenir Book" charset="0"/>
              </a:rPr>
              <a:t>Opinions expressed in this  presentation by individual partners or employees of </a:t>
            </a:r>
            <a:r>
              <a:rPr lang="en-IN" sz="1800" dirty="0" smtClean="0">
                <a:solidFill>
                  <a:schemeClr val="accent1">
                    <a:lumMod val="75000"/>
                  </a:schemeClr>
                </a:solidFill>
                <a:latin typeface="Avenir Book" charset="0"/>
                <a:ea typeface="Avenir Book" charset="0"/>
                <a:cs typeface="Avenir Book" charset="0"/>
              </a:rPr>
              <a:t>THE </a:t>
            </a:r>
            <a:r>
              <a:rPr lang="en-IN" sz="1800" b="1" dirty="0" smtClean="0">
                <a:solidFill>
                  <a:schemeClr val="accent1">
                    <a:lumMod val="75000"/>
                  </a:schemeClr>
                </a:solidFill>
                <a:latin typeface="Avenir Book" charset="0"/>
                <a:ea typeface="Avenir Book" charset="0"/>
                <a:cs typeface="Avenir Book" charset="0"/>
              </a:rPr>
              <a:t>Firm </a:t>
            </a:r>
            <a:r>
              <a:rPr lang="en-IN" sz="1800" dirty="0">
                <a:solidFill>
                  <a:schemeClr val="accent1">
                    <a:lumMod val="75000"/>
                  </a:schemeClr>
                </a:solidFill>
                <a:latin typeface="Avenir Book" charset="0"/>
                <a:ea typeface="Avenir Book" charset="0"/>
                <a:cs typeface="Avenir Book" charset="0"/>
              </a:rPr>
              <a:t>or unrelated parties are individual opinions and do not reflect the view of the firm. and must not be attributed to the Firm. unless expressly confirmed in writing by the Firm.</a:t>
            </a:r>
            <a:endParaRPr lang="en-US" sz="1800" dirty="0">
              <a:solidFill>
                <a:schemeClr val="accent1">
                  <a:lumMod val="75000"/>
                </a:schemeClr>
              </a:solidFill>
              <a:latin typeface="Avenir Book" charset="0"/>
              <a:ea typeface="Avenir Book" charset="0"/>
              <a:cs typeface="Avenir Book" charset="0"/>
            </a:endParaRPr>
          </a:p>
          <a:p>
            <a:pPr marL="0" indent="0">
              <a:buNone/>
            </a:pPr>
            <a:endParaRPr lang="en-US" dirty="0"/>
          </a:p>
          <a:p>
            <a:endParaRPr lang="en-US" dirty="0"/>
          </a:p>
        </p:txBody>
      </p:sp>
    </p:spTree>
    <p:extLst>
      <p:ext uri="{BB962C8B-B14F-4D97-AF65-F5344CB8AC3E}">
        <p14:creationId xmlns:p14="http://schemas.microsoft.com/office/powerpoint/2010/main" val="6866297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647092"/>
            <a:ext cx="10364451" cy="1596177"/>
          </a:xfrm>
          <a:solidFill>
            <a:schemeClr val="accent1">
              <a:lumMod val="40000"/>
              <a:lumOff val="60000"/>
            </a:schemeClr>
          </a:solidFill>
        </p:spPr>
        <p:txBody>
          <a:bodyPr/>
          <a:lstStyle/>
          <a:p>
            <a:r>
              <a:rPr lang="en-US" dirty="0" smtClean="0">
                <a:solidFill>
                  <a:schemeClr val="accent1">
                    <a:lumMod val="75000"/>
                  </a:schemeClr>
                </a:solidFill>
                <a:latin typeface="Avenir Book" charset="0"/>
                <a:ea typeface="Avenir Book" charset="0"/>
                <a:cs typeface="Avenir Book" charset="0"/>
              </a:rPr>
              <a:t>THANK YOU</a:t>
            </a:r>
            <a:endParaRPr lang="en-US"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sz="quarter" idx="13"/>
          </p:nvPr>
        </p:nvSpPr>
        <p:spPr>
          <a:solidFill>
            <a:schemeClr val="accent1">
              <a:lumMod val="40000"/>
              <a:lumOff val="60000"/>
            </a:schemeClr>
          </a:solidFill>
        </p:spPr>
        <p:txBody>
          <a:bodyPr>
            <a:normAutofit/>
          </a:bodyPr>
          <a:lstStyle/>
          <a:p>
            <a:pPr marL="0" indent="0">
              <a:buNone/>
            </a:pPr>
            <a:endParaRPr lang="en-US" sz="4000" dirty="0" smtClean="0">
              <a:solidFill>
                <a:schemeClr val="accent1">
                  <a:lumMod val="60000"/>
                  <a:lumOff val="40000"/>
                </a:schemeClr>
              </a:solidFill>
              <a:ea typeface="Cambria" charset="0"/>
              <a:cs typeface="Cambria" charset="0"/>
            </a:endParaRPr>
          </a:p>
          <a:p>
            <a:pPr marL="0" indent="0">
              <a:buNone/>
            </a:pPr>
            <a:endParaRPr lang="en-US" sz="4000" dirty="0">
              <a:solidFill>
                <a:schemeClr val="accent1">
                  <a:lumMod val="60000"/>
                  <a:lumOff val="40000"/>
                </a:schemeClr>
              </a:solidFill>
              <a:ea typeface="Cambria" charset="0"/>
              <a:cs typeface="Cambria" charset="0"/>
            </a:endParaRPr>
          </a:p>
          <a:p>
            <a:pPr marL="0" indent="0">
              <a:buNone/>
            </a:pPr>
            <a:endParaRPr lang="en-US" sz="4000" dirty="0" smtClean="0">
              <a:solidFill>
                <a:schemeClr val="accent1">
                  <a:lumMod val="60000"/>
                  <a:lumOff val="40000"/>
                </a:schemeClr>
              </a:solidFill>
              <a:ea typeface="Cambria" charset="0"/>
              <a:cs typeface="Cambria" charset="0"/>
            </a:endParaRPr>
          </a:p>
          <a:p>
            <a:pPr marL="0" indent="0">
              <a:buNone/>
            </a:pPr>
            <a:endParaRPr lang="en-US" sz="4000" dirty="0">
              <a:ea typeface="Cambria" charset="0"/>
              <a:cs typeface="Cambria" charset="0"/>
            </a:endParaRPr>
          </a:p>
          <a:p>
            <a:endParaRPr lang="en-US" dirty="0"/>
          </a:p>
        </p:txBody>
      </p:sp>
    </p:spTree>
    <p:extLst>
      <p:ext uri="{BB962C8B-B14F-4D97-AF65-F5344CB8AC3E}">
        <p14:creationId xmlns:p14="http://schemas.microsoft.com/office/powerpoint/2010/main" val="536018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47067"/>
            <a:ext cx="10364451" cy="810233"/>
          </a:xfrm>
        </p:spPr>
        <p:txBody>
          <a:bodyPr>
            <a:normAutofit/>
          </a:bodyPr>
          <a:lstStyle/>
          <a:p>
            <a:r>
              <a:rPr lang="en-IN" sz="2800" b="1" dirty="0" smtClean="0">
                <a:solidFill>
                  <a:schemeClr val="accent1">
                    <a:lumMod val="75000"/>
                  </a:schemeClr>
                </a:solidFill>
                <a:latin typeface="Avenir Book" charset="0"/>
                <a:ea typeface="Avenir Book" charset="0"/>
                <a:cs typeface="Avenir Book" charset="0"/>
              </a:rPr>
              <a:t>Agenda</a:t>
            </a:r>
            <a:endParaRPr lang="en-US" sz="2800" dirty="0">
              <a:solidFill>
                <a:schemeClr val="accent1">
                  <a:lumMod val="75000"/>
                </a:schemeClr>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908287131"/>
              </p:ext>
            </p:extLst>
          </p:nvPr>
        </p:nvGraphicFramePr>
        <p:xfrm>
          <a:off x="1338886" y="1397000"/>
          <a:ext cx="9363075" cy="2536512"/>
        </p:xfrm>
        <a:graphic>
          <a:graphicData uri="http://schemas.openxmlformats.org/drawingml/2006/table">
            <a:tbl>
              <a:tblPr firstRow="1" bandRow="1">
                <a:tableStyleId>{5C22544A-7EE6-4342-B048-85BDC9FD1C3A}</a:tableStyleId>
              </a:tblPr>
              <a:tblGrid>
                <a:gridCol w="1294059"/>
                <a:gridCol w="8069016"/>
              </a:tblGrid>
              <a:tr h="617772">
                <a:tc>
                  <a:txBody>
                    <a:bodyPr/>
                    <a:lstStyle/>
                    <a:p>
                      <a:pPr algn="ctr"/>
                      <a:r>
                        <a:rPr lang="en-US" sz="2000" dirty="0" smtClean="0">
                          <a:latin typeface="Avenir Book" charset="0"/>
                          <a:ea typeface="Avenir Book" charset="0"/>
                          <a:cs typeface="Avenir Book" charset="0"/>
                        </a:rPr>
                        <a:t>1. </a:t>
                      </a:r>
                      <a:endParaRPr lang="en-US" sz="2000" dirty="0">
                        <a:latin typeface="Avenir Book" charset="0"/>
                        <a:ea typeface="Avenir Book" charset="0"/>
                        <a:cs typeface="Avenir Book" charset="0"/>
                      </a:endParaRPr>
                    </a:p>
                  </a:txBody>
                  <a:tcPr/>
                </a:tc>
                <a:tc>
                  <a:txBody>
                    <a:bodyPr/>
                    <a:lstStyle/>
                    <a:p>
                      <a:r>
                        <a:rPr lang="en-IN" sz="2000" b="1" kern="1200" dirty="0" smtClean="0">
                          <a:solidFill>
                            <a:schemeClr val="lt1"/>
                          </a:solidFill>
                          <a:effectLst/>
                          <a:latin typeface="Avenir Book" charset="0"/>
                          <a:ea typeface="Avenir Book" charset="0"/>
                          <a:cs typeface="Avenir Book" charset="0"/>
                        </a:rPr>
                        <a:t>Impact on Business and contractual implications</a:t>
                      </a:r>
                      <a:endParaRPr lang="en-US" sz="2000" dirty="0">
                        <a:latin typeface="Avenir Book" charset="0"/>
                        <a:ea typeface="Avenir Book" charset="0"/>
                        <a:cs typeface="Avenir Book" charset="0"/>
                      </a:endParaRPr>
                    </a:p>
                  </a:txBody>
                  <a:tcPr/>
                </a:tc>
              </a:tr>
              <a:tr h="614596">
                <a:tc>
                  <a:txBody>
                    <a:bodyPr/>
                    <a:lstStyle/>
                    <a:p>
                      <a:pPr algn="ctr"/>
                      <a:r>
                        <a:rPr lang="en-US" sz="2000" dirty="0" smtClean="0">
                          <a:solidFill>
                            <a:schemeClr val="accent1">
                              <a:lumMod val="75000"/>
                            </a:schemeClr>
                          </a:solidFill>
                          <a:latin typeface="Avenir Book" charset="0"/>
                          <a:ea typeface="Avenir Book" charset="0"/>
                          <a:cs typeface="Avenir Book" charset="0"/>
                        </a:rPr>
                        <a:t>2. </a:t>
                      </a:r>
                      <a:endParaRPr lang="en-US" sz="2000" dirty="0">
                        <a:solidFill>
                          <a:schemeClr val="accent1">
                            <a:lumMod val="75000"/>
                          </a:schemeClr>
                        </a:solidFill>
                        <a:latin typeface="Avenir Book" charset="0"/>
                        <a:ea typeface="Avenir Book" charset="0"/>
                        <a:cs typeface="Avenir Book" charset="0"/>
                      </a:endParaRPr>
                    </a:p>
                  </a:txBody>
                  <a:tcPr/>
                </a:tc>
                <a:tc>
                  <a:txBody>
                    <a:bodyPr/>
                    <a:lstStyle/>
                    <a:p>
                      <a:r>
                        <a:rPr lang="en-IN" sz="2000" kern="1200" dirty="0" smtClean="0">
                          <a:solidFill>
                            <a:schemeClr val="accent1">
                              <a:lumMod val="75000"/>
                            </a:schemeClr>
                          </a:solidFill>
                          <a:effectLst/>
                          <a:latin typeface="Avenir Book" charset="0"/>
                          <a:ea typeface="Avenir Book" charset="0"/>
                          <a:cs typeface="Avenir Book" charset="0"/>
                        </a:rPr>
                        <a:t>Employment related issues</a:t>
                      </a:r>
                      <a:endParaRPr lang="en-US" sz="2000" dirty="0">
                        <a:solidFill>
                          <a:schemeClr val="accent1">
                            <a:lumMod val="75000"/>
                          </a:schemeClr>
                        </a:solidFill>
                        <a:latin typeface="Avenir Book" charset="0"/>
                        <a:ea typeface="Avenir Book" charset="0"/>
                        <a:cs typeface="Avenir Book" charset="0"/>
                      </a:endParaRPr>
                    </a:p>
                  </a:txBody>
                  <a:tcPr/>
                </a:tc>
              </a:tr>
              <a:tr h="614596">
                <a:tc>
                  <a:txBody>
                    <a:bodyPr/>
                    <a:lstStyle/>
                    <a:p>
                      <a:pPr algn="ctr"/>
                      <a:r>
                        <a:rPr lang="en-US" sz="2000" dirty="0" smtClean="0">
                          <a:solidFill>
                            <a:schemeClr val="accent1">
                              <a:lumMod val="75000"/>
                            </a:schemeClr>
                          </a:solidFill>
                          <a:latin typeface="Avenir Book" charset="0"/>
                          <a:ea typeface="Avenir Book" charset="0"/>
                          <a:cs typeface="Avenir Book" charset="0"/>
                        </a:rPr>
                        <a:t>3.</a:t>
                      </a:r>
                      <a:endParaRPr lang="en-US" sz="2000" dirty="0">
                        <a:solidFill>
                          <a:schemeClr val="accent1">
                            <a:lumMod val="75000"/>
                          </a:schemeClr>
                        </a:solidFill>
                        <a:latin typeface="Avenir Book" charset="0"/>
                        <a:ea typeface="Avenir Book" charset="0"/>
                        <a:cs typeface="Avenir Book" charset="0"/>
                      </a:endParaRPr>
                    </a:p>
                  </a:txBody>
                  <a:tcPr/>
                </a:tc>
                <a:tc>
                  <a:txBody>
                    <a:bodyPr/>
                    <a:lstStyle/>
                    <a:p>
                      <a:r>
                        <a:rPr lang="en-US" sz="2000" dirty="0" smtClean="0">
                          <a:solidFill>
                            <a:schemeClr val="accent1">
                              <a:lumMod val="75000"/>
                            </a:schemeClr>
                          </a:solidFill>
                          <a:latin typeface="Avenir Book" charset="0"/>
                          <a:ea typeface="Avenir Book" charset="0"/>
                          <a:cs typeface="Avenir Book" charset="0"/>
                        </a:rPr>
                        <a:t>Functioning</a:t>
                      </a:r>
                      <a:r>
                        <a:rPr lang="en-US" sz="2000" baseline="0" dirty="0" smtClean="0">
                          <a:solidFill>
                            <a:schemeClr val="accent1">
                              <a:lumMod val="75000"/>
                            </a:schemeClr>
                          </a:solidFill>
                          <a:latin typeface="Avenir Book" charset="0"/>
                          <a:ea typeface="Avenir Book" charset="0"/>
                          <a:cs typeface="Avenir Book" charset="0"/>
                        </a:rPr>
                        <a:t> of Indian Judiciary</a:t>
                      </a:r>
                      <a:endParaRPr lang="en-US" sz="2000" dirty="0">
                        <a:solidFill>
                          <a:schemeClr val="accent1">
                            <a:lumMod val="75000"/>
                          </a:schemeClr>
                        </a:solidFill>
                        <a:latin typeface="Avenir Book" charset="0"/>
                        <a:ea typeface="Avenir Book" charset="0"/>
                        <a:cs typeface="Avenir Book" charset="0"/>
                      </a:endParaRPr>
                    </a:p>
                  </a:txBody>
                  <a:tcPr/>
                </a:tc>
              </a:tr>
              <a:tr h="689548">
                <a:tc>
                  <a:txBody>
                    <a:bodyPr/>
                    <a:lstStyle/>
                    <a:p>
                      <a:pPr algn="ctr"/>
                      <a:r>
                        <a:rPr lang="en-US" sz="2000" dirty="0" smtClean="0">
                          <a:solidFill>
                            <a:schemeClr val="accent1">
                              <a:lumMod val="75000"/>
                            </a:schemeClr>
                          </a:solidFill>
                          <a:latin typeface="Avenir Book" charset="0"/>
                          <a:ea typeface="Avenir Book" charset="0"/>
                          <a:cs typeface="Avenir Book" charset="0"/>
                        </a:rPr>
                        <a:t>4.</a:t>
                      </a:r>
                      <a:endParaRPr lang="en-US" sz="2000" dirty="0">
                        <a:solidFill>
                          <a:schemeClr val="accent1">
                            <a:lumMod val="75000"/>
                          </a:schemeClr>
                        </a:solidFill>
                        <a:latin typeface="Avenir Book" charset="0"/>
                        <a:ea typeface="Avenir Book" charset="0"/>
                        <a:cs typeface="Avenir Book" charset="0"/>
                      </a:endParaRPr>
                    </a:p>
                  </a:txBody>
                  <a:tcPr/>
                </a:tc>
                <a:tc>
                  <a:txBody>
                    <a:bodyPr/>
                    <a:lstStyle/>
                    <a:p>
                      <a:r>
                        <a:rPr lang="en-IN" sz="2000" kern="1200" dirty="0" smtClean="0">
                          <a:solidFill>
                            <a:schemeClr val="accent1">
                              <a:lumMod val="75000"/>
                            </a:schemeClr>
                          </a:solidFill>
                          <a:effectLst/>
                          <a:latin typeface="Avenir Book" charset="0"/>
                          <a:ea typeface="Avenir Book" charset="0"/>
                          <a:cs typeface="Avenir Book" charset="0"/>
                        </a:rPr>
                        <a:t>Regulatory measures</a:t>
                      </a:r>
                      <a:endParaRPr lang="en-US" sz="2000" dirty="0">
                        <a:solidFill>
                          <a:schemeClr val="accent1">
                            <a:lumMod val="75000"/>
                          </a:schemeClr>
                        </a:solidFill>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332029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914400"/>
            <a:ext cx="10515600" cy="5262563"/>
          </a:xfrm>
          <a:noFill/>
        </p:spPr>
        <p:txBody>
          <a:bodyPr/>
          <a:lstStyle/>
          <a:p>
            <a:pPr marL="0" indent="0">
              <a:buNone/>
            </a:pPr>
            <a:endParaRPr lang="en-IN" sz="4000" b="1" dirty="0" smtClean="0"/>
          </a:p>
          <a:p>
            <a:pPr marL="0" indent="0" algn="ctr">
              <a:buNone/>
            </a:pPr>
            <a:endParaRPr lang="en-IN" sz="4000" b="1" dirty="0">
              <a:solidFill>
                <a:schemeClr val="accent1"/>
              </a:solidFill>
            </a:endParaRPr>
          </a:p>
          <a:p>
            <a:pPr marL="0" indent="0" algn="ctr">
              <a:buNone/>
            </a:pPr>
            <a:r>
              <a:rPr lang="en-IN" sz="3600" b="1" dirty="0" smtClean="0">
                <a:solidFill>
                  <a:schemeClr val="accent1"/>
                </a:solidFill>
                <a:latin typeface="Avenir Book" charset="0"/>
                <a:ea typeface="Avenir Book" charset="0"/>
                <a:cs typeface="Avenir Book" charset="0"/>
              </a:rPr>
              <a:t>Impact </a:t>
            </a:r>
            <a:r>
              <a:rPr lang="en-IN" sz="3600" b="1" dirty="0">
                <a:solidFill>
                  <a:schemeClr val="accent1"/>
                </a:solidFill>
                <a:latin typeface="Avenir Book" charset="0"/>
                <a:ea typeface="Avenir Book" charset="0"/>
                <a:cs typeface="Avenir Book" charset="0"/>
              </a:rPr>
              <a:t>on business and contractual implications</a:t>
            </a:r>
            <a:endParaRPr lang="en-US" sz="3600" dirty="0">
              <a:solidFill>
                <a:schemeClr val="accent1"/>
              </a:solidFill>
              <a:latin typeface="Avenir Book" charset="0"/>
              <a:ea typeface="Avenir Book" charset="0"/>
              <a:cs typeface="Avenir Book" charset="0"/>
            </a:endParaRPr>
          </a:p>
          <a:p>
            <a:endParaRPr lang="en-US" dirty="0"/>
          </a:p>
        </p:txBody>
      </p:sp>
    </p:spTree>
    <p:extLst>
      <p:ext uri="{BB962C8B-B14F-4D97-AF65-F5344CB8AC3E}">
        <p14:creationId xmlns:p14="http://schemas.microsoft.com/office/powerpoint/2010/main" val="2805155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3"/>
            <a:ext cx="10515600" cy="757236"/>
          </a:xfrm>
        </p:spPr>
        <p:txBody>
          <a:bodyPr>
            <a:normAutofit/>
          </a:bodyPr>
          <a:lstStyle/>
          <a:p>
            <a:r>
              <a:rPr lang="en-IN" sz="3000" b="1" dirty="0">
                <a:solidFill>
                  <a:schemeClr val="accent1"/>
                </a:solidFill>
                <a:latin typeface="Avenir Book" charset="0"/>
                <a:ea typeface="Avenir Book" charset="0"/>
                <a:cs typeface="Avenir Book" charset="0"/>
              </a:rPr>
              <a:t>Impact on commercial </a:t>
            </a:r>
            <a:r>
              <a:rPr lang="en-IN" sz="3000" b="1" dirty="0" smtClean="0">
                <a:solidFill>
                  <a:schemeClr val="accent1"/>
                </a:solidFill>
                <a:latin typeface="Avenir Book" charset="0"/>
                <a:ea typeface="Avenir Book" charset="0"/>
                <a:cs typeface="Avenir Book" charset="0"/>
              </a:rPr>
              <a:t>Contracts</a:t>
            </a:r>
            <a:endParaRPr lang="en-US" sz="3000" dirty="0">
              <a:solidFill>
                <a:schemeClr val="accent1"/>
              </a:solidFill>
              <a:latin typeface="Avenir Book" charset="0"/>
              <a:ea typeface="Avenir Book" charset="0"/>
              <a:cs typeface="Avenir Book" charset="0"/>
            </a:endParaRPr>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845832343"/>
              </p:ext>
            </p:extLst>
          </p:nvPr>
        </p:nvGraphicFramePr>
        <p:xfrm>
          <a:off x="838200" y="1157288"/>
          <a:ext cx="10515600" cy="5019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8689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282"/>
            <a:ext cx="10515600" cy="750730"/>
          </a:xfrm>
        </p:spPr>
        <p:txBody>
          <a:bodyPr>
            <a:normAutofit/>
          </a:bodyPr>
          <a:lstStyle/>
          <a:p>
            <a:r>
              <a:rPr lang="en-IN" sz="2800" b="1" dirty="0">
                <a:solidFill>
                  <a:schemeClr val="accent1"/>
                </a:solidFill>
                <a:latin typeface="Avenir Book" charset="0"/>
                <a:ea typeface="Avenir Book" charset="0"/>
                <a:cs typeface="Avenir Book" charset="0"/>
              </a:rPr>
              <a:t>Impact  on Commercial </a:t>
            </a:r>
            <a:r>
              <a:rPr lang="en-IN" sz="2800" b="1" dirty="0" smtClean="0">
                <a:solidFill>
                  <a:schemeClr val="accent1"/>
                </a:solidFill>
                <a:latin typeface="Avenir Book" charset="0"/>
                <a:ea typeface="Avenir Book" charset="0"/>
                <a:cs typeface="Avenir Book" charset="0"/>
              </a:rPr>
              <a:t>Contracts - </a:t>
            </a:r>
            <a:r>
              <a:rPr lang="en-IN" sz="2800" b="1" i="1" dirty="0">
                <a:solidFill>
                  <a:schemeClr val="accent1"/>
                </a:solidFill>
                <a:latin typeface="Avenir Book" charset="0"/>
                <a:ea typeface="Avenir Book" charset="0"/>
                <a:cs typeface="Avenir Book" charset="0"/>
              </a:rPr>
              <a:t>Force </a:t>
            </a:r>
            <a:r>
              <a:rPr lang="en-IN" sz="2800" b="1" i="1" dirty="0" smtClean="0">
                <a:solidFill>
                  <a:schemeClr val="accent1"/>
                </a:solidFill>
                <a:latin typeface="Avenir Book" charset="0"/>
                <a:ea typeface="Avenir Book" charset="0"/>
                <a:cs typeface="Avenir Book" charset="0"/>
              </a:rPr>
              <a:t>Majeure</a:t>
            </a:r>
            <a:endParaRPr lang="en-US" sz="2800" dirty="0">
              <a:solidFill>
                <a:schemeClr val="accent1"/>
              </a:solidFill>
              <a:latin typeface="Avenir Book" charset="0"/>
              <a:ea typeface="Avenir Book" charset="0"/>
              <a:cs typeface="Avenir Book"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868320883"/>
              </p:ext>
            </p:extLst>
          </p:nvPr>
        </p:nvGraphicFramePr>
        <p:xfrm>
          <a:off x="838200" y="2514600"/>
          <a:ext cx="4419600" cy="4014788"/>
        </p:xfrm>
        <a:graphic>
          <a:graphicData uri="http://schemas.openxmlformats.org/drawingml/2006/table">
            <a:tbl>
              <a:tblPr firstRow="1" bandRow="1">
                <a:tableStyleId>{5C22544A-7EE6-4342-B048-85BDC9FD1C3A}</a:tableStyleId>
              </a:tblPr>
              <a:tblGrid>
                <a:gridCol w="4419600"/>
              </a:tblGrid>
              <a:tr h="4014788">
                <a:tc>
                  <a:txBody>
                    <a:bodyPr/>
                    <a:lstStyle/>
                    <a:p>
                      <a:pPr marL="285750" indent="-285750">
                        <a:buFont typeface="Arial" panose="020B0604020202020204" pitchFamily="34" charset="0"/>
                        <a:buChar char="•"/>
                      </a:pPr>
                      <a:endParaRPr lang="en-IN" sz="1800" b="0" kern="1200" dirty="0" smtClean="0">
                        <a:solidFill>
                          <a:schemeClr val="lt1"/>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List of Included or excluded events</a:t>
                      </a:r>
                      <a:r>
                        <a:rPr lang="en-IN" sz="1800" b="0" kern="1200" baseline="0" dirty="0" smtClean="0">
                          <a:solidFill>
                            <a:schemeClr val="lt1"/>
                          </a:solidFill>
                          <a:effectLst/>
                          <a:latin typeface="Avenir Book" charset="0"/>
                          <a:ea typeface="Avenir Book" charset="0"/>
                          <a:cs typeface="Avenir Book" charset="0"/>
                        </a:rPr>
                        <a:t> </a:t>
                      </a:r>
                      <a:r>
                        <a:rPr lang="en-IN" sz="1800" b="0" kern="1200" dirty="0" smtClean="0">
                          <a:solidFill>
                            <a:schemeClr val="lt1"/>
                          </a:solidFill>
                          <a:effectLst/>
                          <a:latin typeface="Avenir Book" charset="0"/>
                          <a:ea typeface="Avenir Book" charset="0"/>
                          <a:cs typeface="Avenir Book" charset="0"/>
                        </a:rPr>
                        <a:t>(exhaustive or non – exhaustive)</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Next caused by the parties or is</a:t>
                      </a:r>
                      <a:r>
                        <a:rPr lang="en-IN" sz="1800" b="0" kern="1200" baseline="0" dirty="0" smtClean="0">
                          <a:solidFill>
                            <a:schemeClr val="lt1"/>
                          </a:solidFill>
                          <a:effectLst/>
                          <a:latin typeface="Avenir Book" charset="0"/>
                          <a:ea typeface="Avenir Book" charset="0"/>
                          <a:cs typeface="Avenir Book" charset="0"/>
                        </a:rPr>
                        <a:t> b</a:t>
                      </a:r>
                      <a:r>
                        <a:rPr lang="en-IN" sz="1800" b="0" kern="1200" dirty="0" smtClean="0">
                          <a:solidFill>
                            <a:schemeClr val="lt1"/>
                          </a:solidFill>
                          <a:effectLst/>
                          <a:latin typeface="Avenir Book" charset="0"/>
                          <a:ea typeface="Avenir Book" charset="0"/>
                          <a:cs typeface="Avenir Book" charset="0"/>
                        </a:rPr>
                        <a:t>eyond control</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Causal link between event and  Non-performance</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Prevents performance of obligations after reasonable efforts</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Non-performance must be preceded by mitigation efforts</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Proper notice</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Could potentially effect termination </a:t>
                      </a:r>
                      <a:endParaRPr lang="en-US" b="0" dirty="0">
                        <a:latin typeface="Avenir Book" charset="0"/>
                        <a:ea typeface="Avenir Book" charset="0"/>
                        <a:cs typeface="Avenir Book" charset="0"/>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17699216"/>
              </p:ext>
            </p:extLst>
          </p:nvPr>
        </p:nvGraphicFramePr>
        <p:xfrm>
          <a:off x="6186487" y="2543175"/>
          <a:ext cx="5167313" cy="3871912"/>
        </p:xfrm>
        <a:graphic>
          <a:graphicData uri="http://schemas.openxmlformats.org/drawingml/2006/table">
            <a:tbl>
              <a:tblPr firstRow="1" bandRow="1">
                <a:tableStyleId>{5C22544A-7EE6-4342-B048-85BDC9FD1C3A}</a:tableStyleId>
              </a:tblPr>
              <a:tblGrid>
                <a:gridCol w="5167313"/>
              </a:tblGrid>
              <a:tr h="3871912">
                <a:tc>
                  <a:txBody>
                    <a:bodyPr/>
                    <a:lstStyle/>
                    <a:p>
                      <a:endParaRPr lang="en-IN" sz="1800" b="0" kern="1200" dirty="0" smtClean="0">
                        <a:solidFill>
                          <a:schemeClr val="lt1"/>
                        </a:solidFill>
                        <a:effectLst/>
                        <a:latin typeface="Avenir Book" charset="0"/>
                        <a:ea typeface="Avenir Book" charset="0"/>
                        <a:cs typeface="Avenir Book" charset="0"/>
                      </a:endParaRP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Frustration cannot be argued if there is a force majeure clause</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The supervening situation creates an obligation on the Party that is  different from that is different from that contemplated at the time of entering  into the contract</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Frustration and Impossibility</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Commercial Disability</a:t>
                      </a:r>
                    </a:p>
                    <a:p>
                      <a:pPr marL="285750" indent="-285750">
                        <a:buFont typeface="Arial" panose="020B0604020202020204" pitchFamily="34" charset="0"/>
                        <a:buChar char="•"/>
                      </a:pPr>
                      <a:r>
                        <a:rPr lang="en-IN" sz="1800" b="0" kern="1200" dirty="0" smtClean="0">
                          <a:solidFill>
                            <a:schemeClr val="lt1"/>
                          </a:solidFill>
                          <a:effectLst/>
                          <a:latin typeface="Avenir Book" charset="0"/>
                          <a:ea typeface="Avenir Book" charset="0"/>
                          <a:cs typeface="Avenir Book" charset="0"/>
                        </a:rPr>
                        <a:t>Frustration results in contract being void-Force majeure may result in suspension of obligations</a:t>
                      </a:r>
                      <a:endParaRPr lang="en-US" b="0" dirty="0">
                        <a:latin typeface="Avenir Book" charset="0"/>
                        <a:ea typeface="Avenir Book" charset="0"/>
                        <a:cs typeface="Avenir Book" charset="0"/>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59288925"/>
              </p:ext>
            </p:extLst>
          </p:nvPr>
        </p:nvGraphicFramePr>
        <p:xfrm>
          <a:off x="838200" y="1505901"/>
          <a:ext cx="3190876" cy="822962"/>
        </p:xfrm>
        <a:graphic>
          <a:graphicData uri="http://schemas.openxmlformats.org/drawingml/2006/table">
            <a:tbl>
              <a:tblPr firstRow="1" bandRow="1">
                <a:tableStyleId>{5C22544A-7EE6-4342-B048-85BDC9FD1C3A}</a:tableStyleId>
              </a:tblPr>
              <a:tblGrid>
                <a:gridCol w="3190876"/>
              </a:tblGrid>
              <a:tr h="8229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kern="1200" dirty="0" smtClean="0">
                          <a:solidFill>
                            <a:schemeClr val="accent1">
                              <a:lumMod val="75000"/>
                            </a:schemeClr>
                          </a:solidFill>
                          <a:effectLst/>
                          <a:latin typeface="Avenir Book" charset="0"/>
                          <a:ea typeface="Avenir Book" charset="0"/>
                          <a:cs typeface="Avenir Book" charset="0"/>
                        </a:rPr>
                        <a:t>Force Majeure - Components</a:t>
                      </a:r>
                      <a:endParaRPr lang="en-US" sz="2400" b="1" kern="1200" dirty="0" smtClean="0">
                        <a:solidFill>
                          <a:schemeClr val="accent1">
                            <a:lumMod val="75000"/>
                          </a:schemeClr>
                        </a:solidFill>
                        <a:effectLst/>
                        <a:latin typeface="Avenir Book" charset="0"/>
                        <a:ea typeface="Avenir Book" charset="0"/>
                        <a:cs typeface="Avenir Book" charset="0"/>
                      </a:endParaRPr>
                    </a:p>
                  </a:txBody>
                  <a:tcPr>
                    <a:solidFill>
                      <a:schemeClr val="accent1">
                        <a:lumMod val="60000"/>
                        <a:lumOff val="4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709578"/>
              </p:ext>
            </p:extLst>
          </p:nvPr>
        </p:nvGraphicFramePr>
        <p:xfrm>
          <a:off x="6229350" y="1471613"/>
          <a:ext cx="2843213" cy="822960"/>
        </p:xfrm>
        <a:graphic>
          <a:graphicData uri="http://schemas.openxmlformats.org/drawingml/2006/table">
            <a:tbl>
              <a:tblPr firstRow="1" bandRow="1">
                <a:tableStyleId>{5C22544A-7EE6-4342-B048-85BDC9FD1C3A}</a:tableStyleId>
              </a:tblPr>
              <a:tblGrid>
                <a:gridCol w="2843213"/>
              </a:tblGrid>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kern="1200" dirty="0" smtClean="0">
                          <a:solidFill>
                            <a:schemeClr val="accent1">
                              <a:lumMod val="75000"/>
                            </a:schemeClr>
                          </a:solidFill>
                          <a:effectLst/>
                          <a:latin typeface="Avenir Book" charset="0"/>
                          <a:ea typeface="Avenir Book" charset="0"/>
                          <a:cs typeface="Avenir Book" charset="0"/>
                        </a:rPr>
                        <a:t>Frustration – </a:t>
                      </a:r>
                    </a:p>
                    <a:p>
                      <a:pPr marL="0" marR="0" indent="0" algn="l" defTabSz="914400" rtl="0" eaLnBrk="1" fontAlgn="auto" latinLnBrk="0" hangingPunct="1">
                        <a:lnSpc>
                          <a:spcPct val="100000"/>
                        </a:lnSpc>
                        <a:spcBef>
                          <a:spcPts val="0"/>
                        </a:spcBef>
                        <a:spcAft>
                          <a:spcPts val="0"/>
                        </a:spcAft>
                        <a:buClrTx/>
                        <a:buSzTx/>
                        <a:buFontTx/>
                        <a:buNone/>
                        <a:tabLst/>
                        <a:defRPr/>
                      </a:pPr>
                      <a:r>
                        <a:rPr lang="en-IN" sz="2400" b="1" kern="1200" dirty="0" smtClean="0">
                          <a:solidFill>
                            <a:schemeClr val="accent1">
                              <a:lumMod val="75000"/>
                            </a:schemeClr>
                          </a:solidFill>
                          <a:effectLst/>
                          <a:latin typeface="Avenir Book" charset="0"/>
                          <a:ea typeface="Avenir Book" charset="0"/>
                          <a:cs typeface="Avenir Book" charset="0"/>
                        </a:rPr>
                        <a:t>Concept</a:t>
                      </a:r>
                      <a:endParaRPr lang="en-US" sz="2400" b="1" kern="1200" dirty="0" smtClean="0">
                        <a:solidFill>
                          <a:schemeClr val="accent1">
                            <a:lumMod val="75000"/>
                          </a:schemeClr>
                        </a:solidFill>
                        <a:effectLst/>
                        <a:latin typeface="Avenir Book" charset="0"/>
                        <a:ea typeface="Avenir Book" charset="0"/>
                        <a:cs typeface="Avenir Book" charset="0"/>
                      </a:endParaRPr>
                    </a:p>
                  </a:txBody>
                  <a:tcPr>
                    <a:solidFill>
                      <a:schemeClr val="accent1">
                        <a:lumMod val="60000"/>
                        <a:lumOff val="40000"/>
                      </a:schemeClr>
                    </a:solidFill>
                  </a:tcPr>
                </a:tc>
              </a:tr>
            </a:tbl>
          </a:graphicData>
        </a:graphic>
      </p:graphicFrame>
    </p:spTree>
    <p:extLst>
      <p:ext uri="{BB962C8B-B14F-4D97-AF65-F5344CB8AC3E}">
        <p14:creationId xmlns:p14="http://schemas.microsoft.com/office/powerpoint/2010/main" val="4048887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281" y="536577"/>
            <a:ext cx="10515600" cy="706438"/>
          </a:xfrm>
        </p:spPr>
        <p:txBody>
          <a:bodyPr>
            <a:normAutofit/>
          </a:bodyPr>
          <a:lstStyle/>
          <a:p>
            <a:r>
              <a:rPr lang="en-US" sz="2800" b="1" dirty="0">
                <a:solidFill>
                  <a:schemeClr val="accent1"/>
                </a:solidFill>
                <a:latin typeface="Avenir Book" charset="0"/>
                <a:ea typeface="Avenir Book" charset="0"/>
                <a:cs typeface="Avenir Book" charset="0"/>
              </a:rPr>
              <a:t>Things to note while invoking Force </a:t>
            </a:r>
            <a:r>
              <a:rPr lang="en-US" sz="2800" b="1" dirty="0" smtClean="0">
                <a:solidFill>
                  <a:schemeClr val="accent1"/>
                </a:solidFill>
                <a:latin typeface="Avenir Book" charset="0"/>
                <a:ea typeface="Avenir Book" charset="0"/>
                <a:cs typeface="Avenir Book" charset="0"/>
              </a:rPr>
              <a:t>Majeure</a:t>
            </a:r>
            <a:endParaRPr lang="en-US" sz="2800" dirty="0">
              <a:solidFill>
                <a:schemeClr val="accent1"/>
              </a:solidFill>
              <a:latin typeface="Avenir Book" charset="0"/>
              <a:ea typeface="Avenir Book" charset="0"/>
              <a:cs typeface="Avenir Book" charset="0"/>
            </a:endParaRPr>
          </a:p>
        </p:txBody>
      </p:sp>
      <p:graphicFrame>
        <p:nvGraphicFramePr>
          <p:cNvPr id="26" name="Table 25"/>
          <p:cNvGraphicFramePr>
            <a:graphicFrameLocks noGrp="1"/>
          </p:cNvGraphicFramePr>
          <p:nvPr>
            <p:extLst>
              <p:ext uri="{D42A27DB-BD31-4B8C-83A1-F6EECF244321}">
                <p14:modId xmlns:p14="http://schemas.microsoft.com/office/powerpoint/2010/main" val="719370337"/>
              </p:ext>
            </p:extLst>
          </p:nvPr>
        </p:nvGraphicFramePr>
        <p:xfrm>
          <a:off x="838200" y="1678781"/>
          <a:ext cx="10291763" cy="914400"/>
        </p:xfrm>
        <a:graphic>
          <a:graphicData uri="http://schemas.openxmlformats.org/drawingml/2006/table">
            <a:tbl>
              <a:tblPr firstRow="1" bandRow="1">
                <a:tableStyleId>{5C22544A-7EE6-4342-B048-85BDC9FD1C3A}</a:tableStyleId>
              </a:tblPr>
              <a:tblGrid>
                <a:gridCol w="10291763"/>
              </a:tblGrid>
              <a:tr h="48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Avenir Book" charset="0"/>
                          <a:ea typeface="Avenir Book" charset="0"/>
                          <a:cs typeface="Avenir Book" charset="0"/>
                        </a:rPr>
                        <a:t>Is there a ‘Force majeure’ Clause? - </a:t>
                      </a:r>
                      <a:r>
                        <a:rPr lang="en-US" sz="1800" kern="1200" dirty="0" smtClean="0">
                          <a:solidFill>
                            <a:schemeClr val="bg1"/>
                          </a:solidFill>
                          <a:effectLst/>
                          <a:latin typeface="Avenir Book" charset="0"/>
                          <a:ea typeface="Avenir Book" charset="0"/>
                          <a:cs typeface="Avenir Book" charset="0"/>
                        </a:rPr>
                        <a:t>In order for a party to seek temporary suspension from performance of contractual obligations, an express Force Majeure is required to be included in the contract.</a:t>
                      </a:r>
                    </a:p>
                  </a:txBody>
                  <a:tcPr/>
                </a:tc>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1413224943"/>
              </p:ext>
            </p:extLst>
          </p:nvPr>
        </p:nvGraphicFramePr>
        <p:xfrm>
          <a:off x="838200" y="2778915"/>
          <a:ext cx="10291763" cy="500063"/>
        </p:xfrm>
        <a:graphic>
          <a:graphicData uri="http://schemas.openxmlformats.org/drawingml/2006/table">
            <a:tbl>
              <a:tblPr firstRow="1" bandRow="1">
                <a:tableStyleId>{5C22544A-7EE6-4342-B048-85BDC9FD1C3A}</a:tableStyleId>
              </a:tblPr>
              <a:tblGrid>
                <a:gridCol w="10291763"/>
              </a:tblGrid>
              <a:tr h="5000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Avenir Book" charset="0"/>
                          <a:ea typeface="Avenir Book" charset="0"/>
                          <a:cs typeface="Avenir Book" charset="0"/>
                        </a:rPr>
                        <a:t>Assess governing law of the contract</a:t>
                      </a:r>
                      <a:endParaRPr lang="en-US" sz="1800" b="1" kern="1200" dirty="0" smtClean="0">
                        <a:solidFill>
                          <a:schemeClr val="lt1"/>
                        </a:solidFill>
                        <a:effectLst/>
                        <a:latin typeface="Avenir Book" charset="0"/>
                        <a:ea typeface="Avenir Book" charset="0"/>
                        <a:cs typeface="Avenir Book" charset="0"/>
                      </a:endParaRPr>
                    </a:p>
                  </a:txBody>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902481181"/>
              </p:ext>
            </p:extLst>
          </p:nvPr>
        </p:nvGraphicFramePr>
        <p:xfrm>
          <a:off x="838200" y="3464712"/>
          <a:ext cx="10291762" cy="485775"/>
        </p:xfrm>
        <a:graphic>
          <a:graphicData uri="http://schemas.openxmlformats.org/drawingml/2006/table">
            <a:tbl>
              <a:tblPr firstRow="1" bandRow="1">
                <a:tableStyleId>{5C22544A-7EE6-4342-B048-85BDC9FD1C3A}</a:tableStyleId>
              </a:tblPr>
              <a:tblGrid>
                <a:gridCol w="10291762"/>
              </a:tblGrid>
              <a:tr h="48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Avenir Book" charset="0"/>
                          <a:ea typeface="Avenir Book" charset="0"/>
                          <a:cs typeface="Avenir Book" charset="0"/>
                        </a:rPr>
                        <a:t>Is epidemic/ pandemic covered in FM clause?</a:t>
                      </a:r>
                      <a:endParaRPr lang="en-US" sz="1800" b="1" kern="1200" dirty="0" smtClean="0">
                        <a:solidFill>
                          <a:schemeClr val="lt1"/>
                        </a:solidFill>
                        <a:effectLst/>
                        <a:latin typeface="Avenir Book" charset="0"/>
                        <a:ea typeface="Avenir Book" charset="0"/>
                        <a:cs typeface="Avenir Book" charset="0"/>
                      </a:endParaRPr>
                    </a:p>
                  </a:txBody>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324210306"/>
              </p:ext>
            </p:extLst>
          </p:nvPr>
        </p:nvGraphicFramePr>
        <p:xfrm>
          <a:off x="838200" y="4136221"/>
          <a:ext cx="10291762" cy="500062"/>
        </p:xfrm>
        <a:graphic>
          <a:graphicData uri="http://schemas.openxmlformats.org/drawingml/2006/table">
            <a:tbl>
              <a:tblPr firstRow="1" bandRow="1">
                <a:tableStyleId>{5C22544A-7EE6-4342-B048-85BDC9FD1C3A}</a:tableStyleId>
              </a:tblPr>
              <a:tblGrid>
                <a:gridCol w="10291762"/>
              </a:tblGrid>
              <a:tr h="500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effectLst/>
                          <a:latin typeface="Avenir Book" charset="0"/>
                          <a:ea typeface="Avenir Book" charset="0"/>
                          <a:cs typeface="Avenir Book" charset="0"/>
                        </a:rPr>
                        <a:t>Causal link to the performance</a:t>
                      </a:r>
                      <a:endParaRPr lang="en-US" sz="1800" b="1" kern="1200" dirty="0" smtClean="0">
                        <a:solidFill>
                          <a:schemeClr val="lt1"/>
                        </a:solidFill>
                        <a:effectLst/>
                        <a:latin typeface="Avenir Book" charset="0"/>
                        <a:ea typeface="Avenir Book" charset="0"/>
                        <a:cs typeface="Avenir Book" charset="0"/>
                      </a:endParaRPr>
                    </a:p>
                  </a:txBody>
                  <a:tcPr/>
                </a:tc>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836600503"/>
              </p:ext>
            </p:extLst>
          </p:nvPr>
        </p:nvGraphicFramePr>
        <p:xfrm>
          <a:off x="838200" y="4822017"/>
          <a:ext cx="10291762" cy="914400"/>
        </p:xfrm>
        <a:graphic>
          <a:graphicData uri="http://schemas.openxmlformats.org/drawingml/2006/table">
            <a:tbl>
              <a:tblPr firstRow="1" bandRow="1">
                <a:tableStyleId>{5C22544A-7EE6-4342-B048-85BDC9FD1C3A}</a:tableStyleId>
              </a:tblPr>
              <a:tblGrid>
                <a:gridCol w="10291762"/>
              </a:tblGrid>
              <a:tr h="5000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Avenir Book" charset="0"/>
                          <a:ea typeface="Avenir Book" charset="0"/>
                          <a:cs typeface="Avenir Book" charset="0"/>
                        </a:rPr>
                        <a:t>Duty to Mitigate: Before triggering Force Majeure, one must enquire whether there is any alternative way to perform or a best endeavor must be made to mitigate a force majeure event before invoking it.</a:t>
                      </a:r>
                    </a:p>
                  </a:txBody>
                  <a:tcPr/>
                </a:tc>
              </a:tr>
            </a:tbl>
          </a:graphicData>
        </a:graphic>
      </p:graphicFrame>
    </p:spTree>
    <p:extLst>
      <p:ext uri="{BB962C8B-B14F-4D97-AF65-F5344CB8AC3E}">
        <p14:creationId xmlns:p14="http://schemas.microsoft.com/office/powerpoint/2010/main" val="2215437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Table 25"/>
          <p:cNvGraphicFramePr>
            <a:graphicFrameLocks noGrp="1"/>
          </p:cNvGraphicFramePr>
          <p:nvPr>
            <p:extLst>
              <p:ext uri="{D42A27DB-BD31-4B8C-83A1-F6EECF244321}">
                <p14:modId xmlns:p14="http://schemas.microsoft.com/office/powerpoint/2010/main" val="1312250591"/>
              </p:ext>
            </p:extLst>
          </p:nvPr>
        </p:nvGraphicFramePr>
        <p:xfrm>
          <a:off x="838199" y="1272543"/>
          <a:ext cx="10334625" cy="640080"/>
        </p:xfrm>
        <a:graphic>
          <a:graphicData uri="http://schemas.openxmlformats.org/drawingml/2006/table">
            <a:tbl>
              <a:tblPr firstRow="1" bandRow="1">
                <a:tableStyleId>{5C22544A-7EE6-4342-B048-85BDC9FD1C3A}</a:tableStyleId>
              </a:tblPr>
              <a:tblGrid>
                <a:gridCol w="10334625"/>
              </a:tblGrid>
              <a:tr h="4857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Avenir Book" charset="0"/>
                          <a:ea typeface="Avenir Book" charset="0"/>
                          <a:cs typeface="Avenir Book" charset="0"/>
                        </a:rPr>
                        <a:t>Rules of Interpretation: Judicial precedents have held that force majeure clauses are to be narrowly construed and while construing force majeure clauses, the contract must be read as a whole</a:t>
                      </a:r>
                      <a:endParaRPr lang="en-US" sz="1800" b="1" kern="1200" dirty="0" smtClean="0">
                        <a:solidFill>
                          <a:schemeClr val="bg1"/>
                        </a:solidFill>
                        <a:effectLst/>
                        <a:latin typeface="Avenir Book" charset="0"/>
                        <a:ea typeface="Avenir Book" charset="0"/>
                        <a:cs typeface="Avenir Book" charset="0"/>
                      </a:endParaRPr>
                    </a:p>
                  </a:txBody>
                  <a:tcPr/>
                </a:tc>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629616480"/>
              </p:ext>
            </p:extLst>
          </p:nvPr>
        </p:nvGraphicFramePr>
        <p:xfrm>
          <a:off x="838199" y="2174087"/>
          <a:ext cx="10334625" cy="640080"/>
        </p:xfrm>
        <a:graphic>
          <a:graphicData uri="http://schemas.openxmlformats.org/drawingml/2006/table">
            <a:tbl>
              <a:tblPr firstRow="1" bandRow="1">
                <a:tableStyleId>{5C22544A-7EE6-4342-B048-85BDC9FD1C3A}</a:tableStyleId>
              </a:tblPr>
              <a:tblGrid>
                <a:gridCol w="10334625"/>
              </a:tblGrid>
              <a:tr h="5000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Avenir Book" charset="0"/>
                          <a:ea typeface="Avenir Book" charset="0"/>
                          <a:cs typeface="Avenir Book" charset="0"/>
                        </a:rPr>
                        <a:t>Burden of Proof: The onus lies on the party who wants to invoke the force majeure clause to establish an existence of such events, circumstances or conditions which result into force majeure</a:t>
                      </a:r>
                      <a:endParaRPr lang="en-US" sz="1800" b="1" kern="1200" dirty="0" smtClean="0">
                        <a:solidFill>
                          <a:schemeClr val="bg1"/>
                        </a:solidFill>
                        <a:effectLst/>
                        <a:latin typeface="Avenir Book" charset="0"/>
                        <a:ea typeface="Avenir Book" charset="0"/>
                        <a:cs typeface="Avenir Book" charset="0"/>
                      </a:endParaRPr>
                    </a:p>
                  </a:txBody>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962041649"/>
              </p:ext>
            </p:extLst>
          </p:nvPr>
        </p:nvGraphicFramePr>
        <p:xfrm>
          <a:off x="838199" y="3075631"/>
          <a:ext cx="10334624" cy="914400"/>
        </p:xfrm>
        <a:graphic>
          <a:graphicData uri="http://schemas.openxmlformats.org/drawingml/2006/table">
            <a:tbl>
              <a:tblPr firstRow="1" bandRow="1">
                <a:tableStyleId>{5C22544A-7EE6-4342-B048-85BDC9FD1C3A}</a:tableStyleId>
              </a:tblPr>
              <a:tblGrid>
                <a:gridCol w="10334624"/>
              </a:tblGrid>
              <a:tr h="8896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Avenir Book" charset="0"/>
                          <a:ea typeface="Avenir Book" charset="0"/>
                          <a:cs typeface="Avenir Book" charset="0"/>
                        </a:rPr>
                        <a:t>Time Period of subsistence of Force Majeure: It has to be kept in mind that the time period of subsistence of Force Majeure event is crucial to determine the extent to which the contractual obligations can be suspended</a:t>
                      </a:r>
                      <a:endParaRPr lang="en-US" sz="1800" b="1" kern="1200" dirty="0" smtClean="0">
                        <a:solidFill>
                          <a:schemeClr val="bg1"/>
                        </a:solidFill>
                        <a:effectLst/>
                        <a:latin typeface="Avenir Book" charset="0"/>
                        <a:ea typeface="Avenir Book" charset="0"/>
                        <a:cs typeface="Avenir Book" charset="0"/>
                      </a:endParaRPr>
                    </a:p>
                  </a:txBody>
                  <a:tcPr/>
                </a:tc>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398709527"/>
              </p:ext>
            </p:extLst>
          </p:nvPr>
        </p:nvGraphicFramePr>
        <p:xfrm>
          <a:off x="838199" y="4251495"/>
          <a:ext cx="10334624" cy="914400"/>
        </p:xfrm>
        <a:graphic>
          <a:graphicData uri="http://schemas.openxmlformats.org/drawingml/2006/table">
            <a:tbl>
              <a:tblPr firstRow="1" bandRow="1">
                <a:tableStyleId>{5C22544A-7EE6-4342-B048-85BDC9FD1C3A}</a:tableStyleId>
              </a:tblPr>
              <a:tblGrid>
                <a:gridCol w="10334624"/>
              </a:tblGrid>
              <a:tr h="6429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Avenir Book" charset="0"/>
                          <a:ea typeface="Avenir Book" charset="0"/>
                          <a:cs typeface="Avenir Book" charset="0"/>
                        </a:rPr>
                        <a:t>Notification of Occurrence of Force Majeure event: Typically, most of the contracts require a party to notify the occurrence of Force Majeure event, within a stipulated time period, for seeking suspension of its contractual obligations</a:t>
                      </a:r>
                      <a:endParaRPr lang="en-US" sz="1800" b="1" kern="1200" dirty="0" smtClean="0">
                        <a:solidFill>
                          <a:schemeClr val="bg1"/>
                        </a:solidFill>
                        <a:effectLst/>
                        <a:latin typeface="Avenir Book" charset="0"/>
                        <a:ea typeface="Avenir Book" charset="0"/>
                        <a:cs typeface="Avenir Book" charset="0"/>
                      </a:endParaRPr>
                    </a:p>
                  </a:txBody>
                  <a:tcPr/>
                </a:tc>
              </a:tr>
            </a:tbl>
          </a:graphicData>
        </a:graphic>
      </p:graphicFrame>
    </p:spTree>
    <p:extLst>
      <p:ext uri="{BB962C8B-B14F-4D97-AF65-F5344CB8AC3E}">
        <p14:creationId xmlns:p14="http://schemas.microsoft.com/office/powerpoint/2010/main" val="1528938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388" y="321468"/>
            <a:ext cx="10515600" cy="757237"/>
          </a:xfrm>
        </p:spPr>
        <p:txBody>
          <a:bodyPr>
            <a:normAutofit/>
          </a:bodyPr>
          <a:lstStyle/>
          <a:p>
            <a:r>
              <a:rPr lang="en-IN" sz="2600" b="1" dirty="0">
                <a:solidFill>
                  <a:schemeClr val="accent1"/>
                </a:solidFill>
                <a:latin typeface="Avenir Book" charset="0"/>
                <a:ea typeface="Avenir Book" charset="0"/>
                <a:cs typeface="Avenir Book" charset="0"/>
              </a:rPr>
              <a:t>Customer contracts – Commercial </a:t>
            </a:r>
            <a:r>
              <a:rPr lang="en-IN" sz="2600" b="1" dirty="0" smtClean="0">
                <a:solidFill>
                  <a:schemeClr val="accent1"/>
                </a:solidFill>
                <a:latin typeface="Avenir Book" charset="0"/>
                <a:ea typeface="Avenir Book" charset="0"/>
                <a:cs typeface="Avenir Book" charset="0"/>
              </a:rPr>
              <a:t>considerations</a:t>
            </a:r>
            <a:endParaRPr lang="en-US" sz="2600" dirty="0">
              <a:solidFill>
                <a:schemeClr val="accent1"/>
              </a:solidFill>
              <a:latin typeface="Avenir Book" charset="0"/>
              <a:ea typeface="Avenir Book" charset="0"/>
              <a:cs typeface="Avenir Book" charset="0"/>
            </a:endParaRP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105186367"/>
              </p:ext>
            </p:extLst>
          </p:nvPr>
        </p:nvGraphicFramePr>
        <p:xfrm>
          <a:off x="4271963" y="1042987"/>
          <a:ext cx="2671762" cy="814388"/>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2671762"/>
              </a:tblGrid>
              <a:tr h="814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Avenir Book" charset="0"/>
                          <a:ea typeface="Avenir Book" charset="0"/>
                          <a:cs typeface="Avenir Book" charset="0"/>
                        </a:rPr>
                        <a:t>Re-assess obligations towards customers</a:t>
                      </a:r>
                    </a:p>
                  </a:txBody>
                  <a:tcPr>
                    <a:pattFill prst="pct90">
                      <a:fgClr>
                        <a:schemeClr val="accent1"/>
                      </a:fgClr>
                      <a:bgClr>
                        <a:schemeClr val="bg1"/>
                      </a:bgClr>
                    </a:patt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29470002"/>
              </p:ext>
            </p:extLst>
          </p:nvPr>
        </p:nvGraphicFramePr>
        <p:xfrm>
          <a:off x="7072313" y="2043113"/>
          <a:ext cx="1743075" cy="885825"/>
        </p:xfrm>
        <a:graphic>
          <a:graphicData uri="http://schemas.openxmlformats.org/drawingml/2006/table">
            <a:tbl>
              <a:tblPr firstRow="1" bandRow="1">
                <a:tableStyleId>{5C22544A-7EE6-4342-B048-85BDC9FD1C3A}</a:tableStyleId>
              </a:tblPr>
              <a:tblGrid>
                <a:gridCol w="1743075"/>
              </a:tblGrid>
              <a:tr h="8858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Avenir Book" charset="0"/>
                          <a:ea typeface="Avenir Book" charset="0"/>
                          <a:cs typeface="Avenir Book" charset="0"/>
                        </a:rPr>
                        <a:t>Are Customers deferring?</a:t>
                      </a:r>
                    </a:p>
                  </a:txBody>
                  <a:tcPr>
                    <a:pattFill prst="pct90">
                      <a:fgClr>
                        <a:schemeClr val="accent1"/>
                      </a:fgClr>
                      <a:bgClr>
                        <a:schemeClr val="bg1"/>
                      </a:bgClr>
                    </a:patt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92999203"/>
              </p:ext>
            </p:extLst>
          </p:nvPr>
        </p:nvGraphicFramePr>
        <p:xfrm>
          <a:off x="7358063" y="3228975"/>
          <a:ext cx="2243137" cy="1643063"/>
        </p:xfrm>
        <a:graphic>
          <a:graphicData uri="http://schemas.openxmlformats.org/drawingml/2006/table">
            <a:tbl>
              <a:tblPr firstRow="1" bandRow="1">
                <a:tableStyleId>{5C22544A-7EE6-4342-B048-85BDC9FD1C3A}</a:tableStyleId>
              </a:tblPr>
              <a:tblGrid>
                <a:gridCol w="2243137"/>
              </a:tblGrid>
              <a:tr h="1643063">
                <a:tc>
                  <a:txBody>
                    <a:bodyPr/>
                    <a:lstStyle/>
                    <a:p>
                      <a:pPr lvl="0"/>
                      <a:r>
                        <a:rPr lang="en-IN" sz="1600" dirty="0" smtClean="0">
                          <a:latin typeface="Avenir Book" charset="0"/>
                          <a:ea typeface="Avenir Book" charset="0"/>
                          <a:cs typeface="Avenir Book" charset="0"/>
                        </a:rPr>
                        <a:t>Services?</a:t>
                      </a:r>
                    </a:p>
                    <a:p>
                      <a:pPr marL="285750" lvl="0" indent="-285750">
                        <a:buFont typeface="Arial" panose="020B0604020202020204" pitchFamily="34" charset="0"/>
                        <a:buChar char="•"/>
                      </a:pPr>
                      <a:r>
                        <a:rPr lang="en-IN" sz="1600" dirty="0" smtClean="0">
                          <a:latin typeface="Avenir Book" charset="0"/>
                          <a:ea typeface="Avenir Book" charset="0"/>
                          <a:cs typeface="Avenir Book" charset="0"/>
                        </a:rPr>
                        <a:t>Dependant on people</a:t>
                      </a:r>
                    </a:p>
                    <a:p>
                      <a:pPr marL="285750" lvl="0" indent="-285750">
                        <a:buFont typeface="Arial" panose="020B0604020202020204" pitchFamily="34" charset="0"/>
                        <a:buChar char="•"/>
                      </a:pPr>
                      <a:r>
                        <a:rPr lang="en-IN" sz="1600" dirty="0" smtClean="0">
                          <a:latin typeface="Avenir Book" charset="0"/>
                          <a:ea typeface="Avenir Book" charset="0"/>
                          <a:cs typeface="Avenir Book" charset="0"/>
                        </a:rPr>
                        <a:t>Onsite / offsite delivery?</a:t>
                      </a:r>
                    </a:p>
                    <a:p>
                      <a:endParaRPr lang="en-US" dirty="0"/>
                    </a:p>
                  </a:txBody>
                  <a:tcPr>
                    <a:pattFill prst="pct75">
                      <a:fgClr>
                        <a:schemeClr val="accent1"/>
                      </a:fgClr>
                      <a:bgClr>
                        <a:schemeClr val="bg1"/>
                      </a:bgClr>
                    </a:patt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26345590"/>
              </p:ext>
            </p:extLst>
          </p:nvPr>
        </p:nvGraphicFramePr>
        <p:xfrm>
          <a:off x="6072188" y="5214938"/>
          <a:ext cx="2200274" cy="1114425"/>
        </p:xfrm>
        <a:graphic>
          <a:graphicData uri="http://schemas.openxmlformats.org/drawingml/2006/table">
            <a:tbl>
              <a:tblPr firstRow="1" bandRow="1">
                <a:tableStyleId>{5C22544A-7EE6-4342-B048-85BDC9FD1C3A}</a:tableStyleId>
              </a:tblPr>
              <a:tblGrid>
                <a:gridCol w="2200274"/>
              </a:tblGrid>
              <a:tr h="1114425">
                <a:tc>
                  <a:txBody>
                    <a:bodyPr/>
                    <a:lstStyle/>
                    <a:p>
                      <a:pPr lvl="0"/>
                      <a:r>
                        <a:rPr lang="en-IN" sz="1600" dirty="0" smtClean="0">
                          <a:latin typeface="Avenir Book" charset="0"/>
                          <a:ea typeface="Avenir Book" charset="0"/>
                          <a:cs typeface="Avenir Book" charset="0"/>
                        </a:rPr>
                        <a:t>Good?</a:t>
                      </a:r>
                    </a:p>
                    <a:p>
                      <a:pPr marL="285750" lvl="0" indent="-285750">
                        <a:buFont typeface="Arial" panose="020B0604020202020204" pitchFamily="34" charset="0"/>
                        <a:buChar char="•"/>
                      </a:pPr>
                      <a:r>
                        <a:rPr lang="en-IN" sz="1600" dirty="0" smtClean="0">
                          <a:latin typeface="Avenir Book" charset="0"/>
                          <a:ea typeface="Avenir Book" charset="0"/>
                          <a:cs typeface="Avenir Book" charset="0"/>
                        </a:rPr>
                        <a:t>Safety stock</a:t>
                      </a:r>
                    </a:p>
                    <a:p>
                      <a:pPr marL="285750" lvl="0" indent="-285750">
                        <a:buFont typeface="Arial" panose="020B0604020202020204" pitchFamily="34" charset="0"/>
                        <a:buChar char="•"/>
                      </a:pPr>
                      <a:r>
                        <a:rPr lang="en-IN" sz="1600" dirty="0" smtClean="0">
                          <a:latin typeface="Avenir Book" charset="0"/>
                          <a:ea typeface="Avenir Book" charset="0"/>
                          <a:cs typeface="Avenir Book" charset="0"/>
                        </a:rPr>
                        <a:t> Work in progress</a:t>
                      </a:r>
                    </a:p>
                  </a:txBody>
                  <a:tcPr>
                    <a:pattFill prst="pct75">
                      <a:fgClr>
                        <a:schemeClr val="accent1"/>
                      </a:fgClr>
                      <a:bgClr>
                        <a:schemeClr val="bg1"/>
                      </a:bgClr>
                    </a:patt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93282779"/>
              </p:ext>
            </p:extLst>
          </p:nvPr>
        </p:nvGraphicFramePr>
        <p:xfrm>
          <a:off x="2757487" y="5329237"/>
          <a:ext cx="2300287" cy="1042987"/>
        </p:xfrm>
        <a:graphic>
          <a:graphicData uri="http://schemas.openxmlformats.org/drawingml/2006/table">
            <a:tbl>
              <a:tblPr firstRow="1" bandRow="1">
                <a:tableStyleId>{5C22544A-7EE6-4342-B048-85BDC9FD1C3A}</a:tableStyleId>
              </a:tblPr>
              <a:tblGrid>
                <a:gridCol w="2300287"/>
              </a:tblGrid>
              <a:tr h="10429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solidFill>
                            <a:schemeClr val="accent1">
                              <a:lumMod val="75000"/>
                            </a:schemeClr>
                          </a:solidFill>
                          <a:latin typeface="Avenir Book" charset="0"/>
                          <a:ea typeface="Avenir Book" charset="0"/>
                          <a:cs typeface="Avenir Book" charset="0"/>
                        </a:rPr>
                        <a:t>Exercise diligence-take reasonable steps</a:t>
                      </a:r>
                    </a:p>
                  </a:txBody>
                  <a:tcPr>
                    <a:pattFill prst="pct25">
                      <a:fgClr>
                        <a:schemeClr val="accent1"/>
                      </a:fgClr>
                      <a:bgClr>
                        <a:schemeClr val="bg1"/>
                      </a:bgClr>
                    </a:patt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476382737"/>
              </p:ext>
            </p:extLst>
          </p:nvPr>
        </p:nvGraphicFramePr>
        <p:xfrm>
          <a:off x="1771650" y="2128839"/>
          <a:ext cx="2443163" cy="800100"/>
        </p:xfrm>
        <a:graphic>
          <a:graphicData uri="http://schemas.openxmlformats.org/drawingml/2006/table">
            <a:tbl>
              <a:tblPr firstRow="1" bandRow="1">
                <a:tableStyleId>{5C22544A-7EE6-4342-B048-85BDC9FD1C3A}</a:tableStyleId>
              </a:tblPr>
              <a:tblGrid>
                <a:gridCol w="2443163"/>
              </a:tblGrid>
              <a:tr h="8001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smtClean="0">
                          <a:solidFill>
                            <a:schemeClr val="accent1">
                              <a:lumMod val="75000"/>
                            </a:schemeClr>
                          </a:solidFill>
                          <a:latin typeface="Avenir Book" charset="0"/>
                          <a:ea typeface="Avenir Book" charset="0"/>
                          <a:cs typeface="Avenir Book" charset="0"/>
                        </a:rPr>
                        <a:t>Check contract dispute resolution mechanism</a:t>
                      </a:r>
                    </a:p>
                  </a:txBody>
                  <a:tcPr>
                    <a:pattFill prst="pct30">
                      <a:fgClr>
                        <a:schemeClr val="accent1"/>
                      </a:fgClr>
                      <a:bgClr>
                        <a:schemeClr val="bg1"/>
                      </a:bgClr>
                    </a:patt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38628247"/>
              </p:ext>
            </p:extLst>
          </p:nvPr>
        </p:nvGraphicFramePr>
        <p:xfrm>
          <a:off x="1614488" y="3300413"/>
          <a:ext cx="2228850" cy="1500187"/>
        </p:xfrm>
        <a:graphic>
          <a:graphicData uri="http://schemas.openxmlformats.org/drawingml/2006/table">
            <a:tbl>
              <a:tblPr firstRow="1" bandRow="1">
                <a:tableStyleId>{5C22544A-7EE6-4342-B048-85BDC9FD1C3A}</a:tableStyleId>
              </a:tblPr>
              <a:tblGrid>
                <a:gridCol w="2228850"/>
              </a:tblGrid>
              <a:tr h="1500187">
                <a:tc>
                  <a:txBody>
                    <a:bodyPr/>
                    <a:lstStyle/>
                    <a:p>
                      <a:pPr lvl="0"/>
                      <a:r>
                        <a:rPr lang="en-IN" sz="1600" dirty="0" smtClean="0">
                          <a:solidFill>
                            <a:schemeClr val="accent1">
                              <a:lumMod val="75000"/>
                            </a:schemeClr>
                          </a:solidFill>
                          <a:latin typeface="Avenir Book" charset="0"/>
                          <a:ea typeface="Avenir Book" charset="0"/>
                          <a:cs typeface="Avenir Book" charset="0"/>
                        </a:rPr>
                        <a:t>Delay in performance consequence?</a:t>
                      </a:r>
                    </a:p>
                    <a:p>
                      <a:pPr marL="285750" lvl="0" indent="-285750">
                        <a:buFont typeface="Arial" panose="020B0604020202020204" pitchFamily="34" charset="0"/>
                        <a:buChar char="•"/>
                      </a:pPr>
                      <a:r>
                        <a:rPr lang="en-IN" sz="1600" dirty="0" smtClean="0">
                          <a:solidFill>
                            <a:schemeClr val="accent1">
                              <a:lumMod val="75000"/>
                            </a:schemeClr>
                          </a:solidFill>
                          <a:latin typeface="Avenir Book" charset="0"/>
                          <a:ea typeface="Avenir Book" charset="0"/>
                          <a:cs typeface="Avenir Book" charset="0"/>
                        </a:rPr>
                        <a:t>Price adjustments</a:t>
                      </a:r>
                    </a:p>
                    <a:p>
                      <a:pPr marL="285750" lvl="0" indent="-285750">
                        <a:buFont typeface="Arial" panose="020B0604020202020204" pitchFamily="34" charset="0"/>
                        <a:buChar char="•"/>
                      </a:pPr>
                      <a:r>
                        <a:rPr lang="en-IN" sz="1600" dirty="0" smtClean="0">
                          <a:solidFill>
                            <a:schemeClr val="accent1">
                              <a:lumMod val="75000"/>
                            </a:schemeClr>
                          </a:solidFill>
                          <a:latin typeface="Avenir Book" charset="0"/>
                          <a:ea typeface="Avenir Book" charset="0"/>
                          <a:cs typeface="Avenir Book" charset="0"/>
                        </a:rPr>
                        <a:t>Liabilities</a:t>
                      </a:r>
                      <a:endParaRPr lang="en-IN" sz="1600" dirty="0">
                        <a:solidFill>
                          <a:schemeClr val="accent1">
                            <a:lumMod val="75000"/>
                          </a:schemeClr>
                        </a:solidFill>
                        <a:latin typeface="Avenir Book" charset="0"/>
                        <a:ea typeface="Avenir Book" charset="0"/>
                        <a:cs typeface="Avenir Book" charset="0"/>
                      </a:endParaRPr>
                    </a:p>
                  </a:txBody>
                  <a:tcPr>
                    <a:pattFill prst="narVert">
                      <a:fgClr>
                        <a:schemeClr val="accent1"/>
                      </a:fgClr>
                      <a:bgClr>
                        <a:schemeClr val="bg1"/>
                      </a:bgClr>
                    </a:pattFill>
                  </a:tcPr>
                </a:tc>
              </a:tr>
            </a:tbl>
          </a:graphicData>
        </a:graphic>
      </p:graphicFrame>
    </p:spTree>
    <p:extLst>
      <p:ext uri="{BB962C8B-B14F-4D97-AF65-F5344CB8AC3E}">
        <p14:creationId xmlns:p14="http://schemas.microsoft.com/office/powerpoint/2010/main" val="1671020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3437</TotalTime>
  <Words>1624</Words>
  <Application>Microsoft Macintosh PowerPoint</Application>
  <PresentationFormat>Widescreen</PresentationFormat>
  <Paragraphs>268</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Avenir Book</vt:lpstr>
      <vt:lpstr>Calibri</vt:lpstr>
      <vt:lpstr>Cambria</vt:lpstr>
      <vt:lpstr>Perpetua</vt:lpstr>
      <vt:lpstr>Times New Roman</vt:lpstr>
      <vt:lpstr>Tw Cen MT</vt:lpstr>
      <vt:lpstr>Arial</vt:lpstr>
      <vt:lpstr>Droplet</vt:lpstr>
      <vt:lpstr>PowerPoint Presentation</vt:lpstr>
      <vt:lpstr>The Viral effect</vt:lpstr>
      <vt:lpstr>Agenda</vt:lpstr>
      <vt:lpstr>PowerPoint Presentation</vt:lpstr>
      <vt:lpstr>Impact on commercial Contracts</vt:lpstr>
      <vt:lpstr>Impact  on Commercial Contracts - Force Majeure</vt:lpstr>
      <vt:lpstr>Things to note while invoking Force Majeure</vt:lpstr>
      <vt:lpstr>PowerPoint Presentation</vt:lpstr>
      <vt:lpstr>Customer contracts – Commercial considerations</vt:lpstr>
      <vt:lpstr>Supply Chain issues</vt:lpstr>
      <vt:lpstr>Impact on Commercial Contracts - Dispute Resolution</vt:lpstr>
      <vt:lpstr>Impact  on commercial contracts - practical issues</vt:lpstr>
      <vt:lpstr>PowerPoint Presentation</vt:lpstr>
      <vt:lpstr>Government Directives</vt:lpstr>
      <vt:lpstr>Workforce Considerations</vt:lpstr>
      <vt:lpstr>Containment Measures</vt:lpstr>
      <vt:lpstr>PowerPoint Presentation</vt:lpstr>
      <vt:lpstr> Functioning of the Indian Judiciary </vt:lpstr>
      <vt:lpstr>PowerPoint Presentation</vt:lpstr>
      <vt:lpstr>Government interventions: regulatory measures taken to offset impacts (to some extent) of COVID-19 in the consumer industry  </vt:lpstr>
      <vt:lpstr>Government Directives</vt:lpstr>
      <vt:lpstr>PowerPoint Presentation</vt:lpstr>
      <vt:lpstr>-</vt:lpstr>
      <vt:lpstr>Disclaimer</vt:lpstr>
      <vt:lpstr>THANK YOU</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BHARTI</dc:creator>
  <cp:lastModifiedBy>Microsoft Office User</cp:lastModifiedBy>
  <cp:revision>72</cp:revision>
  <dcterms:created xsi:type="dcterms:W3CDTF">2020-04-23T09:00:26Z</dcterms:created>
  <dcterms:modified xsi:type="dcterms:W3CDTF">2020-06-20T13:23:29Z</dcterms:modified>
</cp:coreProperties>
</file>